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4630400" cy="8229600"/>
  <p:notesSz cx="8229600" cy="146304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4"/>
    <p:restoredTop sz="94610"/>
  </p:normalViewPr>
  <p:slideViewPr>
    <p:cSldViewPr snapToGrid="0" snapToObjects="1">
      <p:cViewPr>
        <p:scale>
          <a:sx n="63" d="100"/>
          <a:sy n="63" d="100"/>
        </p:scale>
        <p:origin x="2056" y="1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8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F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210827" cy="8229600"/>
          </a:xfrm>
          <a:prstGeom prst="rect">
            <a:avLst/>
          </a:prstGeom>
        </p:spPr>
      </p:pic>
      <p:sp>
        <p:nvSpPr>
          <p:cNvPr id="3" name="Text 0"/>
          <p:cNvSpPr/>
          <p:nvPr/>
        </p:nvSpPr>
        <p:spPr>
          <a:xfrm>
            <a:off x="5611660" y="2137886"/>
            <a:ext cx="8605381" cy="2480310"/>
          </a:xfrm>
          <a:prstGeom prst="rect">
            <a:avLst/>
          </a:prstGeom>
          <a:noFill/>
          <a:ln/>
        </p:spPr>
        <p:txBody>
          <a:bodyPr wrap="square" lIns="0" tIns="0" rIns="0" bIns="0" rtlCol="0" anchor="t"/>
          <a:lstStyle/>
          <a:p>
            <a:pPr marL="0" indent="0" algn="ctr">
              <a:lnSpc>
                <a:spcPts val="4850"/>
              </a:lnSpc>
              <a:buNone/>
            </a:pPr>
            <a:r>
              <a:rPr lang="en-US" sz="3900" b="1" dirty="0">
                <a:solidFill>
                  <a:srgbClr val="064D26"/>
                </a:solidFill>
                <a:latin typeface="Arial" panose="020B0604020202020204" pitchFamily="34" charset="0"/>
                <a:ea typeface="Alexandria Bold" pitchFamily="34" charset="-122"/>
                <a:cs typeface="Arial" panose="020B0604020202020204" pitchFamily="34" charset="0"/>
              </a:rPr>
              <a:t>Ứng dụng công nghệ trong tầm soát ngưng thở tắc nghẽn khi ngủ (OSA) tại chăm sóc ban đầu</a:t>
            </a:r>
            <a:endParaRPr lang="en-US" sz="3900" dirty="0">
              <a:latin typeface="Arial" panose="020B0604020202020204" pitchFamily="34" charset="0"/>
              <a:cs typeface="Arial" panose="020B0604020202020204" pitchFamily="34" charset="0"/>
            </a:endParaRPr>
          </a:p>
        </p:txBody>
      </p:sp>
      <p:sp>
        <p:nvSpPr>
          <p:cNvPr id="4" name="Text 1"/>
          <p:cNvSpPr/>
          <p:nvPr/>
        </p:nvSpPr>
        <p:spPr>
          <a:xfrm>
            <a:off x="6280190" y="4915853"/>
            <a:ext cx="7539169" cy="635079"/>
          </a:xfrm>
          <a:prstGeom prst="rect">
            <a:avLst/>
          </a:prstGeom>
          <a:noFill/>
          <a:ln/>
        </p:spPr>
        <p:txBody>
          <a:bodyPr wrap="square" lIns="0" tIns="0" rIns="0" bIns="0" rtlCol="0" anchor="t"/>
          <a:lstStyle/>
          <a:p>
            <a:pPr marL="0" indent="0" algn="ctr">
              <a:lnSpc>
                <a:spcPts val="2500"/>
              </a:lnSpc>
              <a:buNone/>
            </a:pPr>
            <a:r>
              <a:rPr lang="en-US" b="1" dirty="0">
                <a:solidFill>
                  <a:srgbClr val="096130"/>
                </a:solidFill>
                <a:latin typeface="Arial" panose="020B0604020202020204" pitchFamily="34" charset="0"/>
                <a:ea typeface="Aptos" pitchFamily="34" charset="-122"/>
                <a:cs typeface="Arial" panose="020B0604020202020204" pitchFamily="34" charset="0"/>
              </a:rPr>
              <a:t>TS.BS </a:t>
            </a:r>
            <a:r>
              <a:rPr lang="en-US" b="1" dirty="0" err="1">
                <a:solidFill>
                  <a:srgbClr val="096130"/>
                </a:solidFill>
                <a:latin typeface="Arial" panose="020B0604020202020204" pitchFamily="34" charset="0"/>
                <a:ea typeface="Aptos" pitchFamily="34" charset="-122"/>
                <a:cs typeface="Arial" panose="020B0604020202020204" pitchFamily="34" charset="0"/>
              </a:rPr>
              <a:t>Trần</a:t>
            </a:r>
            <a:r>
              <a:rPr lang="en-US" b="1" dirty="0">
                <a:solidFill>
                  <a:srgbClr val="096130"/>
                </a:solidFill>
                <a:latin typeface="Arial" panose="020B0604020202020204" pitchFamily="34" charset="0"/>
                <a:ea typeface="Aptos" pitchFamily="34" charset="-122"/>
                <a:cs typeface="Arial" panose="020B0604020202020204" pitchFamily="34" charset="0"/>
              </a:rPr>
              <a:t> Thanh Duy Linh</a:t>
            </a:r>
          </a:p>
          <a:p>
            <a:pPr marL="0" indent="0" algn="ctr">
              <a:lnSpc>
                <a:spcPts val="2500"/>
              </a:lnSpc>
              <a:buNone/>
            </a:pPr>
            <a:r>
              <a:rPr lang="en-US" sz="1550" dirty="0">
                <a:solidFill>
                  <a:srgbClr val="096130"/>
                </a:solidFill>
                <a:latin typeface="Arial" panose="020B0604020202020204" pitchFamily="34" charset="0"/>
                <a:ea typeface="Aptos" pitchFamily="34" charset="-122"/>
                <a:cs typeface="Arial" panose="020B0604020202020204" pitchFamily="34" charset="0"/>
              </a:rPr>
              <a:t>Trung tâm Đào tạo Bác sĩ Gia đình – UMP HCMC</a:t>
            </a:r>
            <a:endParaRPr lang="en-US" sz="1550" dirty="0">
              <a:latin typeface="Arial" panose="020B0604020202020204" pitchFamily="34" charset="0"/>
              <a:cs typeface="Arial" panose="020B0604020202020204" pitchFamily="34" charset="0"/>
            </a:endParaRPr>
          </a:p>
        </p:txBody>
      </p:sp>
      <p:sp>
        <p:nvSpPr>
          <p:cNvPr id="5" name="Text 2"/>
          <p:cNvSpPr/>
          <p:nvPr/>
        </p:nvSpPr>
        <p:spPr>
          <a:xfrm>
            <a:off x="6280190" y="5774174"/>
            <a:ext cx="7539169" cy="317540"/>
          </a:xfrm>
          <a:prstGeom prst="rect">
            <a:avLst/>
          </a:prstGeom>
          <a:noFill/>
          <a:ln/>
        </p:spPr>
        <p:txBody>
          <a:bodyPr wrap="none" lIns="0" tIns="0" rIns="0" bIns="0" rtlCol="0" anchor="t"/>
          <a:lstStyle/>
          <a:p>
            <a:pPr marL="0" indent="0" algn="l">
              <a:lnSpc>
                <a:spcPts val="2500"/>
              </a:lnSpc>
              <a:buNone/>
            </a:pPr>
            <a:r>
              <a:rPr lang="en-US" sz="1550" dirty="0">
                <a:solidFill>
                  <a:srgbClr val="096130"/>
                </a:solidFill>
                <a:latin typeface="Arial" panose="020B0604020202020204" pitchFamily="34" charset="0"/>
                <a:ea typeface="Aptos" pitchFamily="34" charset="-122"/>
                <a:cs typeface="Arial" panose="020B0604020202020204" pitchFamily="34" charset="0"/>
              </a:rPr>
              <a:t>.</a:t>
            </a:r>
            <a:endParaRPr lang="en-US" sz="155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07457"/>
            <a:ext cx="4936688" cy="465177"/>
          </a:xfrm>
          <a:prstGeom prst="rect">
            <a:avLst/>
          </a:prstGeom>
          <a:noFill/>
          <a:ln/>
        </p:spPr>
        <p:txBody>
          <a:bodyPr wrap="none" lIns="0" tIns="0" rIns="0" bIns="0" rtlCol="0" anchor="t"/>
          <a:lstStyle/>
          <a:p>
            <a:pPr marL="0" indent="0" algn="l">
              <a:lnSpc>
                <a:spcPts val="3650"/>
              </a:lnSpc>
              <a:buNone/>
            </a:pPr>
            <a:r>
              <a:rPr lang="en-US" sz="2900" b="1" dirty="0">
                <a:solidFill>
                  <a:srgbClr val="064D26"/>
                </a:solidFill>
                <a:latin typeface="Alexandria Bold" pitchFamily="34" charset="0"/>
                <a:ea typeface="Alexandria Bold" pitchFamily="34" charset="-122"/>
                <a:cs typeface="Alexandria Bold" pitchFamily="34" charset="-120"/>
              </a:rPr>
              <a:t>STOP-Bang Questionnaire</a:t>
            </a:r>
            <a:endParaRPr lang="en-US" sz="2900" dirty="0"/>
          </a:p>
        </p:txBody>
      </p:sp>
      <p:sp>
        <p:nvSpPr>
          <p:cNvPr id="3" name="Text 1"/>
          <p:cNvSpPr/>
          <p:nvPr/>
        </p:nvSpPr>
        <p:spPr>
          <a:xfrm>
            <a:off x="793790" y="1295876"/>
            <a:ext cx="2232779" cy="278963"/>
          </a:xfrm>
          <a:prstGeom prst="rect">
            <a:avLst/>
          </a:prstGeom>
          <a:noFill/>
          <a:ln/>
        </p:spPr>
        <p:txBody>
          <a:bodyPr wrap="none" lIns="0" tIns="0" rIns="0" bIns="0" rtlCol="0" anchor="t"/>
          <a:lstStyle/>
          <a:p>
            <a:pPr marL="0" indent="0" algn="l">
              <a:lnSpc>
                <a:spcPts val="2150"/>
              </a:lnSpc>
              <a:buNone/>
            </a:pPr>
            <a:r>
              <a:rPr lang="en-US" sz="1750" b="1" dirty="0">
                <a:solidFill>
                  <a:srgbClr val="064D26"/>
                </a:solidFill>
                <a:latin typeface="Alexandria Bold" pitchFamily="34" charset="0"/>
                <a:ea typeface="Alexandria Bold" pitchFamily="34" charset="-122"/>
                <a:cs typeface="Alexandria Bold" pitchFamily="34" charset="-120"/>
              </a:rPr>
              <a:t>Cấu trúc 8 câu hỏi</a:t>
            </a:r>
            <a:endParaRPr lang="en-US" sz="1750" dirty="0"/>
          </a:p>
        </p:txBody>
      </p:sp>
      <p:sp>
        <p:nvSpPr>
          <p:cNvPr id="4" name="Text 2"/>
          <p:cNvSpPr/>
          <p:nvPr/>
        </p:nvSpPr>
        <p:spPr>
          <a:xfrm>
            <a:off x="793790" y="1798082"/>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S</a:t>
            </a:r>
            <a:r>
              <a:rPr lang="en-US" sz="1150" dirty="0">
                <a:solidFill>
                  <a:srgbClr val="096130"/>
                </a:solidFill>
                <a:latin typeface="Aptos" pitchFamily="34" charset="0"/>
                <a:ea typeface="Aptos" pitchFamily="34" charset="-122"/>
                <a:cs typeface="Aptos" pitchFamily="34" charset="-120"/>
              </a:rPr>
              <a:t>noring - Ngáy</a:t>
            </a:r>
            <a:endParaRPr lang="en-US" sz="1150" dirty="0"/>
          </a:p>
        </p:txBody>
      </p:sp>
      <p:sp>
        <p:nvSpPr>
          <p:cNvPr id="5" name="Text 3"/>
          <p:cNvSpPr/>
          <p:nvPr/>
        </p:nvSpPr>
        <p:spPr>
          <a:xfrm>
            <a:off x="793790" y="2147768"/>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T</a:t>
            </a:r>
            <a:r>
              <a:rPr lang="en-US" sz="1150" dirty="0">
                <a:solidFill>
                  <a:srgbClr val="096130"/>
                </a:solidFill>
                <a:latin typeface="Aptos" pitchFamily="34" charset="0"/>
                <a:ea typeface="Aptos" pitchFamily="34" charset="-122"/>
                <a:cs typeface="Aptos" pitchFamily="34" charset="-120"/>
              </a:rPr>
              <a:t>iredness - Mệt mỏi</a:t>
            </a:r>
            <a:endParaRPr lang="en-US" sz="1150" dirty="0"/>
          </a:p>
        </p:txBody>
      </p:sp>
      <p:sp>
        <p:nvSpPr>
          <p:cNvPr id="6" name="Text 4"/>
          <p:cNvSpPr/>
          <p:nvPr/>
        </p:nvSpPr>
        <p:spPr>
          <a:xfrm>
            <a:off x="793790" y="2497455"/>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O</a:t>
            </a:r>
            <a:r>
              <a:rPr lang="en-US" sz="1150" dirty="0">
                <a:solidFill>
                  <a:srgbClr val="096130"/>
                </a:solidFill>
                <a:latin typeface="Aptos" pitchFamily="34" charset="0"/>
                <a:ea typeface="Aptos" pitchFamily="34" charset="-122"/>
                <a:cs typeface="Aptos" pitchFamily="34" charset="-120"/>
              </a:rPr>
              <a:t>bserved apnea - Ngưng thở được quan sát</a:t>
            </a:r>
            <a:endParaRPr lang="en-US" sz="1150" dirty="0"/>
          </a:p>
        </p:txBody>
      </p:sp>
      <p:sp>
        <p:nvSpPr>
          <p:cNvPr id="7" name="Text 5"/>
          <p:cNvSpPr/>
          <p:nvPr/>
        </p:nvSpPr>
        <p:spPr>
          <a:xfrm>
            <a:off x="793790" y="2847142"/>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High blood </a:t>
            </a:r>
            <a:r>
              <a:rPr lang="en-US" sz="1150" b="1" dirty="0">
                <a:solidFill>
                  <a:srgbClr val="096130"/>
                </a:solidFill>
                <a:latin typeface="Aptos" pitchFamily="34" charset="0"/>
                <a:ea typeface="Aptos" pitchFamily="34" charset="-122"/>
                <a:cs typeface="Aptos" pitchFamily="34" charset="-120"/>
              </a:rPr>
              <a:t>P</a:t>
            </a:r>
            <a:r>
              <a:rPr lang="en-US" sz="1150" dirty="0">
                <a:solidFill>
                  <a:srgbClr val="096130"/>
                </a:solidFill>
                <a:latin typeface="Aptos" pitchFamily="34" charset="0"/>
                <a:ea typeface="Aptos" pitchFamily="34" charset="-122"/>
                <a:cs typeface="Aptos" pitchFamily="34" charset="-120"/>
              </a:rPr>
              <a:t>ressure - Tăng huyết áp</a:t>
            </a:r>
            <a:endParaRPr lang="en-US" sz="1150" dirty="0"/>
          </a:p>
        </p:txBody>
      </p:sp>
      <p:sp>
        <p:nvSpPr>
          <p:cNvPr id="8" name="Text 6"/>
          <p:cNvSpPr/>
          <p:nvPr/>
        </p:nvSpPr>
        <p:spPr>
          <a:xfrm>
            <a:off x="793790" y="3196828"/>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B</a:t>
            </a:r>
            <a:r>
              <a:rPr lang="en-US" sz="1150" dirty="0">
                <a:solidFill>
                  <a:srgbClr val="096130"/>
                </a:solidFill>
                <a:latin typeface="Aptos" pitchFamily="34" charset="0"/>
                <a:ea typeface="Aptos" pitchFamily="34" charset="-122"/>
                <a:cs typeface="Aptos" pitchFamily="34" charset="-120"/>
              </a:rPr>
              <a:t>MI &gt;35 kg/m²</a:t>
            </a:r>
            <a:endParaRPr lang="en-US" sz="1150" dirty="0"/>
          </a:p>
        </p:txBody>
      </p:sp>
      <p:sp>
        <p:nvSpPr>
          <p:cNvPr id="9" name="Text 7"/>
          <p:cNvSpPr/>
          <p:nvPr/>
        </p:nvSpPr>
        <p:spPr>
          <a:xfrm>
            <a:off x="793790" y="3546515"/>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A</a:t>
            </a:r>
            <a:r>
              <a:rPr lang="en-US" sz="1150" dirty="0">
                <a:solidFill>
                  <a:srgbClr val="096130"/>
                </a:solidFill>
                <a:latin typeface="Aptos" pitchFamily="34" charset="0"/>
                <a:ea typeface="Aptos" pitchFamily="34" charset="-122"/>
                <a:cs typeface="Aptos" pitchFamily="34" charset="-120"/>
              </a:rPr>
              <a:t>ge &gt;50 tuổi</a:t>
            </a:r>
            <a:endParaRPr lang="en-US" sz="1150" dirty="0"/>
          </a:p>
        </p:txBody>
      </p:sp>
      <p:sp>
        <p:nvSpPr>
          <p:cNvPr id="10" name="Text 8"/>
          <p:cNvSpPr/>
          <p:nvPr/>
        </p:nvSpPr>
        <p:spPr>
          <a:xfrm>
            <a:off x="793790" y="3896201"/>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N</a:t>
            </a:r>
            <a:r>
              <a:rPr lang="en-US" sz="1150" dirty="0">
                <a:solidFill>
                  <a:srgbClr val="096130"/>
                </a:solidFill>
                <a:latin typeface="Aptos" pitchFamily="34" charset="0"/>
                <a:ea typeface="Aptos" pitchFamily="34" charset="-122"/>
                <a:cs typeface="Aptos" pitchFamily="34" charset="-120"/>
              </a:rPr>
              <a:t>eck circumference &gt;43cm (nam), &gt;41cm (nữ)</a:t>
            </a:r>
            <a:endParaRPr lang="en-US" sz="1150" dirty="0"/>
          </a:p>
        </p:txBody>
      </p:sp>
      <p:sp>
        <p:nvSpPr>
          <p:cNvPr id="11" name="Text 9"/>
          <p:cNvSpPr/>
          <p:nvPr/>
        </p:nvSpPr>
        <p:spPr>
          <a:xfrm>
            <a:off x="793790" y="4245888"/>
            <a:ext cx="13042821" cy="297656"/>
          </a:xfrm>
          <a:prstGeom prst="rect">
            <a:avLst/>
          </a:prstGeom>
          <a:noFill/>
          <a:ln/>
        </p:spPr>
        <p:txBody>
          <a:bodyPr wrap="none" lIns="0" tIns="0" rIns="0" bIns="0" rtlCol="0" anchor="t"/>
          <a:lstStyle/>
          <a:p>
            <a:pPr marL="342900" indent="-342900" algn="l">
              <a:lnSpc>
                <a:spcPts val="1850"/>
              </a:lnSpc>
              <a:buSzPct val="100000"/>
              <a:buChar char="•"/>
            </a:pPr>
            <a:r>
              <a:rPr lang="en-US" sz="1150" b="1" dirty="0">
                <a:solidFill>
                  <a:srgbClr val="096130"/>
                </a:solidFill>
                <a:latin typeface="Aptos" pitchFamily="34" charset="0"/>
                <a:ea typeface="Aptos" pitchFamily="34" charset="-122"/>
                <a:cs typeface="Aptos" pitchFamily="34" charset="-120"/>
              </a:rPr>
              <a:t>G</a:t>
            </a:r>
            <a:r>
              <a:rPr lang="en-US" sz="1150" dirty="0">
                <a:solidFill>
                  <a:srgbClr val="096130"/>
                </a:solidFill>
                <a:latin typeface="Aptos" pitchFamily="34" charset="0"/>
                <a:ea typeface="Aptos" pitchFamily="34" charset="-122"/>
                <a:cs typeface="Aptos" pitchFamily="34" charset="-120"/>
              </a:rPr>
              <a:t>ender - Giới tính nam</a:t>
            </a:r>
            <a:endParaRPr lang="en-US" sz="1150" dirty="0"/>
          </a:p>
        </p:txBody>
      </p:sp>
      <p:sp>
        <p:nvSpPr>
          <p:cNvPr id="12" name="Text 10"/>
          <p:cNvSpPr/>
          <p:nvPr/>
        </p:nvSpPr>
        <p:spPr>
          <a:xfrm>
            <a:off x="793790" y="4785360"/>
            <a:ext cx="4223623" cy="491133"/>
          </a:xfrm>
          <a:prstGeom prst="rect">
            <a:avLst/>
          </a:prstGeom>
          <a:noFill/>
          <a:ln/>
        </p:spPr>
        <p:txBody>
          <a:bodyPr wrap="none" lIns="0" tIns="0" rIns="0" bIns="0" rtlCol="0" anchor="t"/>
          <a:lstStyle/>
          <a:p>
            <a:pPr marL="0" indent="0" algn="ctr">
              <a:lnSpc>
                <a:spcPts val="3850"/>
              </a:lnSpc>
              <a:buNone/>
            </a:pPr>
            <a:r>
              <a:rPr lang="en-US" sz="3850" b="1" dirty="0">
                <a:solidFill>
                  <a:srgbClr val="096130"/>
                </a:solidFill>
                <a:latin typeface="Alexandria Bold" pitchFamily="34" charset="0"/>
                <a:ea typeface="Alexandria Bold" pitchFamily="34" charset="-122"/>
                <a:cs typeface="Alexandria Bold" pitchFamily="34" charset="-120"/>
              </a:rPr>
              <a:t>83.9%</a:t>
            </a:r>
            <a:endParaRPr lang="en-US" sz="3850" dirty="0"/>
          </a:p>
        </p:txBody>
      </p:sp>
      <p:sp>
        <p:nvSpPr>
          <p:cNvPr id="13" name="Text 11"/>
          <p:cNvSpPr/>
          <p:nvPr/>
        </p:nvSpPr>
        <p:spPr>
          <a:xfrm>
            <a:off x="1975247" y="5462468"/>
            <a:ext cx="1860590" cy="232529"/>
          </a:xfrm>
          <a:prstGeom prst="rect">
            <a:avLst/>
          </a:prstGeom>
          <a:noFill/>
          <a:ln/>
        </p:spPr>
        <p:txBody>
          <a:bodyPr wrap="none" lIns="0" tIns="0" rIns="0" bIns="0" rtlCol="0" anchor="t"/>
          <a:lstStyle/>
          <a:p>
            <a:pPr marL="0" indent="0" algn="ctr">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Độ nhạy (≥3 điểm)</a:t>
            </a:r>
            <a:endParaRPr lang="en-US" sz="1450" dirty="0"/>
          </a:p>
        </p:txBody>
      </p:sp>
      <p:sp>
        <p:nvSpPr>
          <p:cNvPr id="14" name="Text 12"/>
          <p:cNvSpPr/>
          <p:nvPr/>
        </p:nvSpPr>
        <p:spPr>
          <a:xfrm>
            <a:off x="793790" y="5784294"/>
            <a:ext cx="4223623" cy="238125"/>
          </a:xfrm>
          <a:prstGeom prst="rect">
            <a:avLst/>
          </a:prstGeom>
          <a:noFill/>
          <a:ln/>
        </p:spPr>
        <p:txBody>
          <a:bodyPr wrap="none" lIns="0" tIns="0" rIns="0" bIns="0" rtlCol="0" anchor="t"/>
          <a:lstStyle/>
          <a:p>
            <a:pPr marL="0" indent="0" algn="ctr">
              <a:lnSpc>
                <a:spcPts val="1850"/>
              </a:lnSpc>
              <a:buNone/>
            </a:pPr>
            <a:r>
              <a:rPr lang="en-US" sz="1150" dirty="0">
                <a:solidFill>
                  <a:srgbClr val="096130"/>
                </a:solidFill>
                <a:latin typeface="Aptos" pitchFamily="34" charset="0"/>
                <a:ea typeface="Aptos" pitchFamily="34" charset="-122"/>
                <a:cs typeface="Aptos" pitchFamily="34" charset="-120"/>
              </a:rPr>
              <a:t>Meta-analysis Chung 2021</a:t>
            </a:r>
            <a:endParaRPr lang="en-US" sz="1150" dirty="0"/>
          </a:p>
        </p:txBody>
      </p:sp>
      <p:sp>
        <p:nvSpPr>
          <p:cNvPr id="15" name="Text 13"/>
          <p:cNvSpPr/>
          <p:nvPr/>
        </p:nvSpPr>
        <p:spPr>
          <a:xfrm>
            <a:off x="5203388" y="4785360"/>
            <a:ext cx="4223623" cy="491133"/>
          </a:xfrm>
          <a:prstGeom prst="rect">
            <a:avLst/>
          </a:prstGeom>
          <a:noFill/>
          <a:ln/>
        </p:spPr>
        <p:txBody>
          <a:bodyPr wrap="none" lIns="0" tIns="0" rIns="0" bIns="0" rtlCol="0" anchor="t"/>
          <a:lstStyle/>
          <a:p>
            <a:pPr marL="0" indent="0" algn="ctr">
              <a:lnSpc>
                <a:spcPts val="3850"/>
              </a:lnSpc>
              <a:buNone/>
            </a:pPr>
            <a:r>
              <a:rPr lang="en-US" sz="3850" b="1" dirty="0">
                <a:solidFill>
                  <a:srgbClr val="096130"/>
                </a:solidFill>
                <a:latin typeface="Alexandria Bold" pitchFamily="34" charset="0"/>
                <a:ea typeface="Alexandria Bold" pitchFamily="34" charset="-122"/>
                <a:cs typeface="Alexandria Bold" pitchFamily="34" charset="-120"/>
              </a:rPr>
              <a:t>43%</a:t>
            </a:r>
            <a:endParaRPr lang="en-US" sz="3850" dirty="0"/>
          </a:p>
        </p:txBody>
      </p:sp>
      <p:sp>
        <p:nvSpPr>
          <p:cNvPr id="16" name="Text 14"/>
          <p:cNvSpPr/>
          <p:nvPr/>
        </p:nvSpPr>
        <p:spPr>
          <a:xfrm>
            <a:off x="6289000" y="5462468"/>
            <a:ext cx="2052280" cy="232529"/>
          </a:xfrm>
          <a:prstGeom prst="rect">
            <a:avLst/>
          </a:prstGeom>
          <a:noFill/>
          <a:ln/>
        </p:spPr>
        <p:txBody>
          <a:bodyPr wrap="none" lIns="0" tIns="0" rIns="0" bIns="0" rtlCol="0" anchor="t"/>
          <a:lstStyle/>
          <a:p>
            <a:pPr marL="0" indent="0" algn="ctr">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Độ đặc hiệu (≥3 điểm)</a:t>
            </a:r>
            <a:endParaRPr lang="en-US" sz="1450" dirty="0"/>
          </a:p>
        </p:txBody>
      </p:sp>
      <p:sp>
        <p:nvSpPr>
          <p:cNvPr id="17" name="Text 15"/>
          <p:cNvSpPr/>
          <p:nvPr/>
        </p:nvSpPr>
        <p:spPr>
          <a:xfrm>
            <a:off x="5203388" y="5784294"/>
            <a:ext cx="4223623" cy="238125"/>
          </a:xfrm>
          <a:prstGeom prst="rect">
            <a:avLst/>
          </a:prstGeom>
          <a:noFill/>
          <a:ln/>
        </p:spPr>
        <p:txBody>
          <a:bodyPr wrap="none" lIns="0" tIns="0" rIns="0" bIns="0" rtlCol="0" anchor="t"/>
          <a:lstStyle/>
          <a:p>
            <a:pPr marL="0" indent="0" algn="ctr">
              <a:lnSpc>
                <a:spcPts val="1850"/>
              </a:lnSpc>
              <a:buNone/>
            </a:pPr>
            <a:r>
              <a:rPr lang="en-US" sz="1150" dirty="0">
                <a:solidFill>
                  <a:srgbClr val="096130"/>
                </a:solidFill>
                <a:latin typeface="Aptos" pitchFamily="34" charset="0"/>
                <a:ea typeface="Aptos" pitchFamily="34" charset="-122"/>
                <a:cs typeface="Aptos" pitchFamily="34" charset="-120"/>
              </a:rPr>
              <a:t>Cho OSA trung bình-nặng</a:t>
            </a:r>
            <a:endParaRPr lang="en-US" sz="1150" dirty="0"/>
          </a:p>
        </p:txBody>
      </p:sp>
      <p:sp>
        <p:nvSpPr>
          <p:cNvPr id="18" name="Text 16"/>
          <p:cNvSpPr/>
          <p:nvPr/>
        </p:nvSpPr>
        <p:spPr>
          <a:xfrm>
            <a:off x="9612987" y="4785360"/>
            <a:ext cx="4223623" cy="491133"/>
          </a:xfrm>
          <a:prstGeom prst="rect">
            <a:avLst/>
          </a:prstGeom>
          <a:noFill/>
          <a:ln/>
        </p:spPr>
        <p:txBody>
          <a:bodyPr wrap="none" lIns="0" tIns="0" rIns="0" bIns="0" rtlCol="0" anchor="t"/>
          <a:lstStyle/>
          <a:p>
            <a:pPr marL="0" indent="0" algn="ctr">
              <a:lnSpc>
                <a:spcPts val="3850"/>
              </a:lnSpc>
              <a:buNone/>
            </a:pPr>
            <a:r>
              <a:rPr lang="en-US" sz="3850" b="1" dirty="0">
                <a:solidFill>
                  <a:srgbClr val="096130"/>
                </a:solidFill>
                <a:latin typeface="Alexandria Bold" pitchFamily="34" charset="0"/>
                <a:ea typeface="Alexandria Bold" pitchFamily="34" charset="-122"/>
                <a:cs typeface="Alexandria Bold" pitchFamily="34" charset="-120"/>
              </a:rPr>
              <a:t>≥5</a:t>
            </a:r>
            <a:endParaRPr lang="en-US" sz="3850" dirty="0"/>
          </a:p>
        </p:txBody>
      </p:sp>
      <p:sp>
        <p:nvSpPr>
          <p:cNvPr id="19" name="Text 17"/>
          <p:cNvSpPr/>
          <p:nvPr/>
        </p:nvSpPr>
        <p:spPr>
          <a:xfrm>
            <a:off x="10794444" y="5462468"/>
            <a:ext cx="1860590" cy="232529"/>
          </a:xfrm>
          <a:prstGeom prst="rect">
            <a:avLst/>
          </a:prstGeom>
          <a:noFill/>
          <a:ln/>
        </p:spPr>
        <p:txBody>
          <a:bodyPr wrap="none" lIns="0" tIns="0" rIns="0" bIns="0" rtlCol="0" anchor="t"/>
          <a:lstStyle/>
          <a:p>
            <a:pPr marL="0" indent="0" algn="ctr">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Ngưỡng cao</a:t>
            </a:r>
            <a:endParaRPr lang="en-US" sz="1450" dirty="0"/>
          </a:p>
        </p:txBody>
      </p:sp>
      <p:sp>
        <p:nvSpPr>
          <p:cNvPr id="20" name="Text 18"/>
          <p:cNvSpPr/>
          <p:nvPr/>
        </p:nvSpPr>
        <p:spPr>
          <a:xfrm>
            <a:off x="9612987" y="5784294"/>
            <a:ext cx="4223623" cy="238125"/>
          </a:xfrm>
          <a:prstGeom prst="rect">
            <a:avLst/>
          </a:prstGeom>
          <a:noFill/>
          <a:ln/>
        </p:spPr>
        <p:txBody>
          <a:bodyPr wrap="none" lIns="0" tIns="0" rIns="0" bIns="0" rtlCol="0" anchor="t"/>
          <a:lstStyle/>
          <a:p>
            <a:pPr marL="0" indent="0" algn="ctr">
              <a:lnSpc>
                <a:spcPts val="1850"/>
              </a:lnSpc>
              <a:buNone/>
            </a:pPr>
            <a:r>
              <a:rPr lang="en-US" sz="1150" dirty="0">
                <a:solidFill>
                  <a:srgbClr val="096130"/>
                </a:solidFill>
                <a:latin typeface="Aptos" pitchFamily="34" charset="0"/>
                <a:ea typeface="Aptos" pitchFamily="34" charset="-122"/>
                <a:cs typeface="Aptos" pitchFamily="34" charset="-120"/>
              </a:rPr>
              <a:t>Tăng đặc hiệu, phù hợp chọn HSAT</a:t>
            </a:r>
            <a:endParaRPr lang="en-US" sz="1150" dirty="0"/>
          </a:p>
        </p:txBody>
      </p:sp>
      <p:sp>
        <p:nvSpPr>
          <p:cNvPr id="21" name="Shape 19"/>
          <p:cNvSpPr/>
          <p:nvPr/>
        </p:nvSpPr>
        <p:spPr>
          <a:xfrm>
            <a:off x="793790" y="6189821"/>
            <a:ext cx="13042821" cy="632460"/>
          </a:xfrm>
          <a:prstGeom prst="roundRect">
            <a:avLst>
              <a:gd name="adj" fmla="val 9885"/>
            </a:avLst>
          </a:prstGeom>
          <a:solidFill>
            <a:srgbClr val="B6FCB8"/>
          </a:solidFill>
          <a:ln/>
        </p:spPr>
        <p:txBody>
          <a:bodyPr/>
          <a:lstStyle/>
          <a:p>
            <a:endParaRPr lang="en-VN"/>
          </a:p>
        </p:txBody>
      </p:sp>
      <p:pic>
        <p:nvPicPr>
          <p:cNvPr id="22" name="Image 0" descr="preencoded.png"/>
          <p:cNvPicPr>
            <a:picLocks noChangeAspect="1"/>
          </p:cNvPicPr>
          <p:nvPr/>
        </p:nvPicPr>
        <p:blipFill>
          <a:blip r:embed="rId3"/>
          <a:stretch>
            <a:fillRect/>
          </a:stretch>
        </p:blipFill>
        <p:spPr>
          <a:xfrm>
            <a:off x="942618" y="6405563"/>
            <a:ext cx="185976" cy="148828"/>
          </a:xfrm>
          <a:prstGeom prst="rect">
            <a:avLst/>
          </a:prstGeom>
        </p:spPr>
      </p:pic>
      <p:sp>
        <p:nvSpPr>
          <p:cNvPr id="23" name="Text 20"/>
          <p:cNvSpPr/>
          <p:nvPr/>
        </p:nvSpPr>
        <p:spPr>
          <a:xfrm>
            <a:off x="1277422" y="6375797"/>
            <a:ext cx="12410361" cy="238125"/>
          </a:xfrm>
          <a:prstGeom prst="rect">
            <a:avLst/>
          </a:prstGeom>
          <a:noFill/>
          <a:ln/>
        </p:spPr>
        <p:txBody>
          <a:bodyPr wrap="none" lIns="0" tIns="0" rIns="0" bIns="0" rtlCol="0" anchor="t"/>
          <a:lstStyle/>
          <a:p>
            <a:pPr marL="0" indent="0" algn="l">
              <a:lnSpc>
                <a:spcPts val="1850"/>
              </a:lnSpc>
              <a:buNone/>
            </a:pPr>
            <a:r>
              <a:rPr lang="en-US" sz="1150" b="1" dirty="0">
                <a:solidFill>
                  <a:srgbClr val="000000"/>
                </a:solidFill>
                <a:latin typeface="Aptos" pitchFamily="34" charset="0"/>
                <a:ea typeface="Aptos" pitchFamily="34" charset="-122"/>
                <a:cs typeface="Aptos" pitchFamily="34" charset="-120"/>
              </a:rPr>
              <a:t>Ưu điểm:</a:t>
            </a:r>
            <a:r>
              <a:rPr lang="en-US" sz="1150" dirty="0">
                <a:solidFill>
                  <a:srgbClr val="000000"/>
                </a:solidFill>
                <a:latin typeface="Aptos" pitchFamily="34" charset="0"/>
                <a:ea typeface="Aptos" pitchFamily="34" charset="-122"/>
                <a:cs typeface="Aptos" pitchFamily="34" charset="-120"/>
              </a:rPr>
              <a:t> Dễ sử dụng, miễn phí, đã dịch sang nhiều ngôn ngữ. AASM khuyến cáo có thể dùng để chọn bệnh nhân cho HSAT/PSG.</a:t>
            </a:r>
            <a:endParaRPr lang="en-US" sz="1150" dirty="0"/>
          </a:p>
        </p:txBody>
      </p:sp>
      <p:sp>
        <p:nvSpPr>
          <p:cNvPr id="24" name="Shape 21"/>
          <p:cNvSpPr/>
          <p:nvPr/>
        </p:nvSpPr>
        <p:spPr>
          <a:xfrm>
            <a:off x="793790" y="6989683"/>
            <a:ext cx="13042821" cy="632460"/>
          </a:xfrm>
          <a:prstGeom prst="roundRect">
            <a:avLst>
              <a:gd name="adj" fmla="val 9885"/>
            </a:avLst>
          </a:prstGeom>
          <a:solidFill>
            <a:srgbClr val="FFB3B4"/>
          </a:solidFill>
          <a:ln/>
        </p:spPr>
        <p:txBody>
          <a:bodyPr/>
          <a:lstStyle/>
          <a:p>
            <a:endParaRPr lang="en-VN"/>
          </a:p>
        </p:txBody>
      </p:sp>
      <p:pic>
        <p:nvPicPr>
          <p:cNvPr id="25" name="Image 1" descr="preencoded.png"/>
          <p:cNvPicPr>
            <a:picLocks noChangeAspect="1"/>
          </p:cNvPicPr>
          <p:nvPr/>
        </p:nvPicPr>
        <p:blipFill>
          <a:blip r:embed="rId4"/>
          <a:stretch>
            <a:fillRect/>
          </a:stretch>
        </p:blipFill>
        <p:spPr>
          <a:xfrm>
            <a:off x="942618" y="7205424"/>
            <a:ext cx="185976" cy="148828"/>
          </a:xfrm>
          <a:prstGeom prst="rect">
            <a:avLst/>
          </a:prstGeom>
        </p:spPr>
      </p:pic>
      <p:sp>
        <p:nvSpPr>
          <p:cNvPr id="26" name="Text 22"/>
          <p:cNvSpPr/>
          <p:nvPr/>
        </p:nvSpPr>
        <p:spPr>
          <a:xfrm>
            <a:off x="1277422" y="7175659"/>
            <a:ext cx="12410361" cy="238125"/>
          </a:xfrm>
          <a:prstGeom prst="rect">
            <a:avLst/>
          </a:prstGeom>
          <a:noFill/>
          <a:ln/>
        </p:spPr>
        <p:txBody>
          <a:bodyPr wrap="none" lIns="0" tIns="0" rIns="0" bIns="0" rtlCol="0" anchor="t"/>
          <a:lstStyle/>
          <a:p>
            <a:pPr marL="0" indent="0" algn="l">
              <a:lnSpc>
                <a:spcPts val="1850"/>
              </a:lnSpc>
              <a:buNone/>
            </a:pPr>
            <a:r>
              <a:rPr lang="en-US" sz="1150" b="1" dirty="0">
                <a:solidFill>
                  <a:srgbClr val="000000"/>
                </a:solidFill>
                <a:latin typeface="Aptos" pitchFamily="34" charset="0"/>
                <a:ea typeface="Aptos" pitchFamily="34" charset="-122"/>
                <a:cs typeface="Aptos" pitchFamily="34" charset="-120"/>
              </a:rPr>
              <a:t>Hạn chế:</a:t>
            </a:r>
            <a:r>
              <a:rPr lang="en-US" sz="1150" dirty="0">
                <a:solidFill>
                  <a:srgbClr val="000000"/>
                </a:solidFill>
                <a:latin typeface="Aptos" pitchFamily="34" charset="0"/>
                <a:ea typeface="Aptos" pitchFamily="34" charset="-122"/>
                <a:cs typeface="Aptos" pitchFamily="34" charset="-120"/>
              </a:rPr>
              <a:t> Nhiều dương tính giả, cần test bổ sung (oximetry hoặc HSAT) để xác nhận chẩn đoán.</a:t>
            </a:r>
            <a:endParaRPr lang="en-US" sz="11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96979"/>
            <a:ext cx="4465558" cy="558165"/>
          </a:xfrm>
          <a:prstGeom prst="rect">
            <a:avLst/>
          </a:prstGeom>
          <a:noFill/>
          <a:ln/>
        </p:spPr>
        <p:txBody>
          <a:bodyPr wrap="none" lIns="0" tIns="0" rIns="0" bIns="0" rtlCol="0" anchor="t"/>
          <a:lstStyle/>
          <a:p>
            <a:pPr marL="0" indent="0" algn="l">
              <a:lnSpc>
                <a:spcPts val="4350"/>
              </a:lnSpc>
              <a:buNone/>
            </a:pPr>
            <a:r>
              <a:rPr lang="en-US" sz="3500" b="1" dirty="0">
                <a:solidFill>
                  <a:srgbClr val="064D26"/>
                </a:solidFill>
                <a:latin typeface="Alexandria Bold" pitchFamily="34" charset="0"/>
                <a:ea typeface="Alexandria Bold" pitchFamily="34" charset="-122"/>
                <a:cs typeface="Alexandria Bold" pitchFamily="34" charset="-120"/>
              </a:rPr>
              <a:t>NoSAS Score</a:t>
            </a:r>
            <a:endParaRPr lang="en-US" sz="3500" dirty="0"/>
          </a:p>
        </p:txBody>
      </p:sp>
      <p:sp>
        <p:nvSpPr>
          <p:cNvPr id="3" name="Shape 1"/>
          <p:cNvSpPr/>
          <p:nvPr/>
        </p:nvSpPr>
        <p:spPr>
          <a:xfrm>
            <a:off x="793790" y="1512332"/>
            <a:ext cx="4228505" cy="1758672"/>
          </a:xfrm>
          <a:prstGeom prst="roundRect">
            <a:avLst>
              <a:gd name="adj" fmla="val 4266"/>
            </a:avLst>
          </a:prstGeom>
          <a:solidFill>
            <a:srgbClr val="E1EAE5"/>
          </a:solidFill>
          <a:ln w="7620">
            <a:solidFill>
              <a:srgbClr val="C7D0CB"/>
            </a:solidFill>
            <a:prstDash val="solid"/>
          </a:ln>
        </p:spPr>
        <p:txBody>
          <a:bodyPr/>
          <a:lstStyle/>
          <a:p>
            <a:endParaRPr lang="en-VN"/>
          </a:p>
        </p:txBody>
      </p:sp>
      <p:sp>
        <p:nvSpPr>
          <p:cNvPr id="4" name="Shape 2"/>
          <p:cNvSpPr/>
          <p:nvPr/>
        </p:nvSpPr>
        <p:spPr>
          <a:xfrm>
            <a:off x="980003" y="1698546"/>
            <a:ext cx="535781" cy="535781"/>
          </a:xfrm>
          <a:prstGeom prst="roundRect">
            <a:avLst>
              <a:gd name="adj" fmla="val 17064968"/>
            </a:avLst>
          </a:prstGeom>
          <a:solidFill>
            <a:srgbClr val="608571"/>
          </a:solidFill>
          <a:ln/>
        </p:spPr>
        <p:txBody>
          <a:bodyPr/>
          <a:lstStyle/>
          <a:p>
            <a:endParaRPr lang="en-VN"/>
          </a:p>
        </p:txBody>
      </p:sp>
      <p:pic>
        <p:nvPicPr>
          <p:cNvPr id="5" name="Image 0" descr="preencoded.png"/>
          <p:cNvPicPr>
            <a:picLocks noChangeAspect="1"/>
          </p:cNvPicPr>
          <p:nvPr/>
        </p:nvPicPr>
        <p:blipFill>
          <a:blip r:embed="rId3"/>
          <a:stretch>
            <a:fillRect/>
          </a:stretch>
        </p:blipFill>
        <p:spPr>
          <a:xfrm>
            <a:off x="1127284" y="1815703"/>
            <a:ext cx="241102" cy="301347"/>
          </a:xfrm>
          <a:prstGeom prst="rect">
            <a:avLst/>
          </a:prstGeom>
        </p:spPr>
      </p:pic>
      <p:sp>
        <p:nvSpPr>
          <p:cNvPr id="6" name="Text 3"/>
          <p:cNvSpPr/>
          <p:nvPr/>
        </p:nvSpPr>
        <p:spPr>
          <a:xfrm>
            <a:off x="980003" y="2412921"/>
            <a:ext cx="2292310" cy="278963"/>
          </a:xfrm>
          <a:prstGeom prst="rect">
            <a:avLst/>
          </a:prstGeom>
          <a:noFill/>
          <a:ln/>
        </p:spPr>
        <p:txBody>
          <a:bodyPr wrap="none" lIns="0" tIns="0" rIns="0" bIns="0" rtlCol="0" anchor="t"/>
          <a:lstStyle/>
          <a:p>
            <a:pPr marL="0" indent="0" algn="l">
              <a:lnSpc>
                <a:spcPts val="2150"/>
              </a:lnSpc>
              <a:buNone/>
            </a:pPr>
            <a:r>
              <a:rPr lang="en-US" sz="1750" b="1" dirty="0">
                <a:solidFill>
                  <a:srgbClr val="096130"/>
                </a:solidFill>
                <a:latin typeface="Alexandria Bold" pitchFamily="34" charset="0"/>
                <a:ea typeface="Alexandria Bold" pitchFamily="34" charset="-122"/>
                <a:cs typeface="Alexandria Bold" pitchFamily="34" charset="-120"/>
              </a:rPr>
              <a:t>Neck circumference</a:t>
            </a:r>
            <a:endParaRPr lang="en-US" sz="1750" dirty="0"/>
          </a:p>
        </p:txBody>
      </p:sp>
      <p:sp>
        <p:nvSpPr>
          <p:cNvPr id="7" name="Text 4"/>
          <p:cNvSpPr/>
          <p:nvPr/>
        </p:nvSpPr>
        <p:spPr>
          <a:xfrm>
            <a:off x="980003" y="2799040"/>
            <a:ext cx="3856077" cy="285750"/>
          </a:xfrm>
          <a:prstGeom prst="rect">
            <a:avLst/>
          </a:prstGeom>
          <a:noFill/>
          <a:ln/>
        </p:spPr>
        <p:txBody>
          <a:bodyPr wrap="none" lIns="0" tIns="0" rIns="0" bIns="0" rtlCol="0" anchor="t"/>
          <a:lstStyle/>
          <a:p>
            <a:pPr marL="0" indent="0" algn="l">
              <a:lnSpc>
                <a:spcPts val="2250"/>
              </a:lnSpc>
              <a:buNone/>
            </a:pPr>
            <a:r>
              <a:rPr lang="en-US" sz="1400" dirty="0">
                <a:solidFill>
                  <a:srgbClr val="096130"/>
                </a:solidFill>
                <a:latin typeface="Aptos" pitchFamily="34" charset="0"/>
                <a:ea typeface="Aptos" pitchFamily="34" charset="-122"/>
                <a:cs typeface="Aptos" pitchFamily="34" charset="-120"/>
              </a:rPr>
              <a:t>Chu vi cổ (0-4 điểm)</a:t>
            </a:r>
            <a:endParaRPr lang="en-US" sz="1400" dirty="0"/>
          </a:p>
        </p:txBody>
      </p:sp>
      <p:sp>
        <p:nvSpPr>
          <p:cNvPr id="8" name="Shape 5"/>
          <p:cNvSpPr/>
          <p:nvPr/>
        </p:nvSpPr>
        <p:spPr>
          <a:xfrm>
            <a:off x="5200888" y="1512332"/>
            <a:ext cx="4228505" cy="1758672"/>
          </a:xfrm>
          <a:prstGeom prst="roundRect">
            <a:avLst>
              <a:gd name="adj" fmla="val 4266"/>
            </a:avLst>
          </a:prstGeom>
          <a:solidFill>
            <a:srgbClr val="E1EAE5"/>
          </a:solidFill>
          <a:ln w="7620">
            <a:solidFill>
              <a:srgbClr val="C7D0CB"/>
            </a:solidFill>
            <a:prstDash val="solid"/>
          </a:ln>
        </p:spPr>
        <p:txBody>
          <a:bodyPr/>
          <a:lstStyle/>
          <a:p>
            <a:endParaRPr lang="en-VN"/>
          </a:p>
        </p:txBody>
      </p:sp>
      <p:sp>
        <p:nvSpPr>
          <p:cNvPr id="9" name="Shape 6"/>
          <p:cNvSpPr/>
          <p:nvPr/>
        </p:nvSpPr>
        <p:spPr>
          <a:xfrm>
            <a:off x="5387102" y="1698546"/>
            <a:ext cx="535781" cy="535781"/>
          </a:xfrm>
          <a:prstGeom prst="roundRect">
            <a:avLst>
              <a:gd name="adj" fmla="val 17064968"/>
            </a:avLst>
          </a:prstGeom>
          <a:solidFill>
            <a:srgbClr val="608571"/>
          </a:solidFill>
          <a:ln/>
        </p:spPr>
        <p:txBody>
          <a:bodyPr/>
          <a:lstStyle/>
          <a:p>
            <a:endParaRPr lang="en-VN"/>
          </a:p>
        </p:txBody>
      </p:sp>
      <p:pic>
        <p:nvPicPr>
          <p:cNvPr id="10" name="Image 1" descr="preencoded.png"/>
          <p:cNvPicPr>
            <a:picLocks noChangeAspect="1"/>
          </p:cNvPicPr>
          <p:nvPr/>
        </p:nvPicPr>
        <p:blipFill>
          <a:blip r:embed="rId4"/>
          <a:stretch>
            <a:fillRect/>
          </a:stretch>
        </p:blipFill>
        <p:spPr>
          <a:xfrm>
            <a:off x="5534382" y="1815703"/>
            <a:ext cx="241102" cy="301347"/>
          </a:xfrm>
          <a:prstGeom prst="rect">
            <a:avLst/>
          </a:prstGeom>
        </p:spPr>
      </p:pic>
      <p:sp>
        <p:nvSpPr>
          <p:cNvPr id="11" name="Text 7"/>
          <p:cNvSpPr/>
          <p:nvPr/>
        </p:nvSpPr>
        <p:spPr>
          <a:xfrm>
            <a:off x="5387102" y="2412921"/>
            <a:ext cx="2232779" cy="278963"/>
          </a:xfrm>
          <a:prstGeom prst="rect">
            <a:avLst/>
          </a:prstGeom>
          <a:noFill/>
          <a:ln/>
        </p:spPr>
        <p:txBody>
          <a:bodyPr wrap="none" lIns="0" tIns="0" rIns="0" bIns="0" rtlCol="0" anchor="t"/>
          <a:lstStyle/>
          <a:p>
            <a:pPr marL="0" indent="0" algn="l">
              <a:lnSpc>
                <a:spcPts val="2150"/>
              </a:lnSpc>
              <a:buNone/>
            </a:pPr>
            <a:r>
              <a:rPr lang="en-US" sz="1750" b="1" dirty="0">
                <a:solidFill>
                  <a:srgbClr val="096130"/>
                </a:solidFill>
                <a:latin typeface="Alexandria Bold" pitchFamily="34" charset="0"/>
                <a:ea typeface="Alexandria Bold" pitchFamily="34" charset="-122"/>
                <a:cs typeface="Alexandria Bold" pitchFamily="34" charset="-120"/>
              </a:rPr>
              <a:t>Obesity</a:t>
            </a:r>
            <a:endParaRPr lang="en-US" sz="1750" dirty="0"/>
          </a:p>
        </p:txBody>
      </p:sp>
      <p:sp>
        <p:nvSpPr>
          <p:cNvPr id="12" name="Text 8"/>
          <p:cNvSpPr/>
          <p:nvPr/>
        </p:nvSpPr>
        <p:spPr>
          <a:xfrm>
            <a:off x="5387102" y="2799040"/>
            <a:ext cx="3856077" cy="285750"/>
          </a:xfrm>
          <a:prstGeom prst="rect">
            <a:avLst/>
          </a:prstGeom>
          <a:noFill/>
          <a:ln/>
        </p:spPr>
        <p:txBody>
          <a:bodyPr wrap="none" lIns="0" tIns="0" rIns="0" bIns="0" rtlCol="0" anchor="t"/>
          <a:lstStyle/>
          <a:p>
            <a:pPr marL="0" indent="0" algn="l">
              <a:lnSpc>
                <a:spcPts val="2250"/>
              </a:lnSpc>
              <a:buNone/>
            </a:pPr>
            <a:r>
              <a:rPr lang="en-US" sz="1400" dirty="0">
                <a:solidFill>
                  <a:srgbClr val="096130"/>
                </a:solidFill>
                <a:latin typeface="Aptos" pitchFamily="34" charset="0"/>
                <a:ea typeface="Aptos" pitchFamily="34" charset="-122"/>
                <a:cs typeface="Aptos" pitchFamily="34" charset="-120"/>
              </a:rPr>
              <a:t>BMI (0-3 điểm)</a:t>
            </a:r>
            <a:endParaRPr lang="en-US" sz="1400" dirty="0"/>
          </a:p>
        </p:txBody>
      </p:sp>
      <p:sp>
        <p:nvSpPr>
          <p:cNvPr id="13" name="Shape 9"/>
          <p:cNvSpPr/>
          <p:nvPr/>
        </p:nvSpPr>
        <p:spPr>
          <a:xfrm>
            <a:off x="9607987" y="1512332"/>
            <a:ext cx="4228505" cy="1758672"/>
          </a:xfrm>
          <a:prstGeom prst="roundRect">
            <a:avLst>
              <a:gd name="adj" fmla="val 4266"/>
            </a:avLst>
          </a:prstGeom>
          <a:solidFill>
            <a:srgbClr val="E1EAE5"/>
          </a:solidFill>
          <a:ln w="7620">
            <a:solidFill>
              <a:srgbClr val="C7D0CB"/>
            </a:solidFill>
            <a:prstDash val="solid"/>
          </a:ln>
        </p:spPr>
        <p:txBody>
          <a:bodyPr/>
          <a:lstStyle/>
          <a:p>
            <a:endParaRPr lang="en-VN"/>
          </a:p>
        </p:txBody>
      </p:sp>
      <p:sp>
        <p:nvSpPr>
          <p:cNvPr id="14" name="Shape 10"/>
          <p:cNvSpPr/>
          <p:nvPr/>
        </p:nvSpPr>
        <p:spPr>
          <a:xfrm>
            <a:off x="9794200" y="1698546"/>
            <a:ext cx="535781" cy="535781"/>
          </a:xfrm>
          <a:prstGeom prst="roundRect">
            <a:avLst>
              <a:gd name="adj" fmla="val 17064968"/>
            </a:avLst>
          </a:prstGeom>
          <a:solidFill>
            <a:srgbClr val="608571"/>
          </a:solidFill>
          <a:ln/>
        </p:spPr>
        <p:txBody>
          <a:bodyPr/>
          <a:lstStyle/>
          <a:p>
            <a:endParaRPr lang="en-VN"/>
          </a:p>
        </p:txBody>
      </p:sp>
      <p:pic>
        <p:nvPicPr>
          <p:cNvPr id="15" name="Image 2" descr="preencoded.png"/>
          <p:cNvPicPr>
            <a:picLocks noChangeAspect="1"/>
          </p:cNvPicPr>
          <p:nvPr/>
        </p:nvPicPr>
        <p:blipFill>
          <a:blip r:embed="rId5"/>
          <a:stretch>
            <a:fillRect/>
          </a:stretch>
        </p:blipFill>
        <p:spPr>
          <a:xfrm>
            <a:off x="9941481" y="1815703"/>
            <a:ext cx="241102" cy="301347"/>
          </a:xfrm>
          <a:prstGeom prst="rect">
            <a:avLst/>
          </a:prstGeom>
        </p:spPr>
      </p:pic>
      <p:sp>
        <p:nvSpPr>
          <p:cNvPr id="16" name="Text 11"/>
          <p:cNvSpPr/>
          <p:nvPr/>
        </p:nvSpPr>
        <p:spPr>
          <a:xfrm>
            <a:off x="9794200" y="2412921"/>
            <a:ext cx="2232779" cy="278963"/>
          </a:xfrm>
          <a:prstGeom prst="rect">
            <a:avLst/>
          </a:prstGeom>
          <a:noFill/>
          <a:ln/>
        </p:spPr>
        <p:txBody>
          <a:bodyPr wrap="none" lIns="0" tIns="0" rIns="0" bIns="0" rtlCol="0" anchor="t"/>
          <a:lstStyle/>
          <a:p>
            <a:pPr marL="0" indent="0" algn="l">
              <a:lnSpc>
                <a:spcPts val="2150"/>
              </a:lnSpc>
              <a:buNone/>
            </a:pPr>
            <a:r>
              <a:rPr lang="en-US" sz="1750" b="1" dirty="0">
                <a:solidFill>
                  <a:srgbClr val="096130"/>
                </a:solidFill>
                <a:latin typeface="Alexandria Bold" pitchFamily="34" charset="0"/>
                <a:ea typeface="Alexandria Bold" pitchFamily="34" charset="-122"/>
                <a:cs typeface="Alexandria Bold" pitchFamily="34" charset="-120"/>
              </a:rPr>
              <a:t>Snoring</a:t>
            </a:r>
            <a:endParaRPr lang="en-US" sz="1750" dirty="0"/>
          </a:p>
        </p:txBody>
      </p:sp>
      <p:sp>
        <p:nvSpPr>
          <p:cNvPr id="17" name="Text 12"/>
          <p:cNvSpPr/>
          <p:nvPr/>
        </p:nvSpPr>
        <p:spPr>
          <a:xfrm>
            <a:off x="9794200" y="2799040"/>
            <a:ext cx="3856077" cy="285750"/>
          </a:xfrm>
          <a:prstGeom prst="rect">
            <a:avLst/>
          </a:prstGeom>
          <a:noFill/>
          <a:ln/>
        </p:spPr>
        <p:txBody>
          <a:bodyPr wrap="none" lIns="0" tIns="0" rIns="0" bIns="0" rtlCol="0" anchor="t"/>
          <a:lstStyle/>
          <a:p>
            <a:pPr marL="0" indent="0" algn="l">
              <a:lnSpc>
                <a:spcPts val="2250"/>
              </a:lnSpc>
              <a:buNone/>
            </a:pPr>
            <a:r>
              <a:rPr lang="en-US" sz="1400" dirty="0">
                <a:solidFill>
                  <a:srgbClr val="096130"/>
                </a:solidFill>
                <a:latin typeface="Aptos" pitchFamily="34" charset="0"/>
                <a:ea typeface="Aptos" pitchFamily="34" charset="-122"/>
                <a:cs typeface="Aptos" pitchFamily="34" charset="-120"/>
              </a:rPr>
              <a:t>Ngáy to (0-2 điểm)</a:t>
            </a:r>
            <a:endParaRPr lang="en-US" sz="1400" dirty="0"/>
          </a:p>
        </p:txBody>
      </p:sp>
      <p:sp>
        <p:nvSpPr>
          <p:cNvPr id="18" name="Shape 13"/>
          <p:cNvSpPr/>
          <p:nvPr/>
        </p:nvSpPr>
        <p:spPr>
          <a:xfrm>
            <a:off x="793790" y="3449598"/>
            <a:ext cx="6431994" cy="1758672"/>
          </a:xfrm>
          <a:prstGeom prst="roundRect">
            <a:avLst>
              <a:gd name="adj" fmla="val 4266"/>
            </a:avLst>
          </a:prstGeom>
          <a:solidFill>
            <a:srgbClr val="E1EAE5"/>
          </a:solidFill>
          <a:ln w="7620">
            <a:solidFill>
              <a:srgbClr val="C7D0CB"/>
            </a:solidFill>
            <a:prstDash val="solid"/>
          </a:ln>
        </p:spPr>
        <p:txBody>
          <a:bodyPr/>
          <a:lstStyle/>
          <a:p>
            <a:endParaRPr lang="en-VN"/>
          </a:p>
        </p:txBody>
      </p:sp>
      <p:sp>
        <p:nvSpPr>
          <p:cNvPr id="19" name="Shape 14"/>
          <p:cNvSpPr/>
          <p:nvPr/>
        </p:nvSpPr>
        <p:spPr>
          <a:xfrm>
            <a:off x="980003" y="3635812"/>
            <a:ext cx="535781" cy="535781"/>
          </a:xfrm>
          <a:prstGeom prst="roundRect">
            <a:avLst>
              <a:gd name="adj" fmla="val 17064968"/>
            </a:avLst>
          </a:prstGeom>
          <a:solidFill>
            <a:srgbClr val="608571"/>
          </a:solidFill>
          <a:ln/>
        </p:spPr>
        <p:txBody>
          <a:bodyPr/>
          <a:lstStyle/>
          <a:p>
            <a:endParaRPr lang="en-VN"/>
          </a:p>
        </p:txBody>
      </p:sp>
      <p:pic>
        <p:nvPicPr>
          <p:cNvPr id="20" name="Image 3" descr="preencoded.png"/>
          <p:cNvPicPr>
            <a:picLocks noChangeAspect="1"/>
          </p:cNvPicPr>
          <p:nvPr/>
        </p:nvPicPr>
        <p:blipFill>
          <a:blip r:embed="rId6"/>
          <a:stretch>
            <a:fillRect/>
          </a:stretch>
        </p:blipFill>
        <p:spPr>
          <a:xfrm>
            <a:off x="1127284" y="3752969"/>
            <a:ext cx="241102" cy="301347"/>
          </a:xfrm>
          <a:prstGeom prst="rect">
            <a:avLst/>
          </a:prstGeom>
        </p:spPr>
      </p:pic>
      <p:sp>
        <p:nvSpPr>
          <p:cNvPr id="21" name="Text 15"/>
          <p:cNvSpPr/>
          <p:nvPr/>
        </p:nvSpPr>
        <p:spPr>
          <a:xfrm>
            <a:off x="980003" y="4350187"/>
            <a:ext cx="2232779" cy="278963"/>
          </a:xfrm>
          <a:prstGeom prst="rect">
            <a:avLst/>
          </a:prstGeom>
          <a:noFill/>
          <a:ln/>
        </p:spPr>
        <p:txBody>
          <a:bodyPr wrap="none" lIns="0" tIns="0" rIns="0" bIns="0" rtlCol="0" anchor="t"/>
          <a:lstStyle/>
          <a:p>
            <a:pPr marL="0" indent="0" algn="l">
              <a:lnSpc>
                <a:spcPts val="2150"/>
              </a:lnSpc>
              <a:buNone/>
            </a:pPr>
            <a:r>
              <a:rPr lang="en-US" sz="1750" b="1" dirty="0">
                <a:solidFill>
                  <a:srgbClr val="096130"/>
                </a:solidFill>
                <a:latin typeface="Alexandria Bold" pitchFamily="34" charset="0"/>
                <a:ea typeface="Alexandria Bold" pitchFamily="34" charset="-122"/>
                <a:cs typeface="Alexandria Bold" pitchFamily="34" charset="-120"/>
              </a:rPr>
              <a:t>Age</a:t>
            </a:r>
            <a:endParaRPr lang="en-US" sz="1750" dirty="0"/>
          </a:p>
        </p:txBody>
      </p:sp>
      <p:sp>
        <p:nvSpPr>
          <p:cNvPr id="22" name="Text 16"/>
          <p:cNvSpPr/>
          <p:nvPr/>
        </p:nvSpPr>
        <p:spPr>
          <a:xfrm>
            <a:off x="980003" y="4736306"/>
            <a:ext cx="6059567" cy="285750"/>
          </a:xfrm>
          <a:prstGeom prst="rect">
            <a:avLst/>
          </a:prstGeom>
          <a:noFill/>
          <a:ln/>
        </p:spPr>
        <p:txBody>
          <a:bodyPr wrap="none" lIns="0" tIns="0" rIns="0" bIns="0" rtlCol="0" anchor="t"/>
          <a:lstStyle/>
          <a:p>
            <a:pPr marL="0" indent="0" algn="l">
              <a:lnSpc>
                <a:spcPts val="2250"/>
              </a:lnSpc>
              <a:buNone/>
            </a:pPr>
            <a:r>
              <a:rPr lang="en-US" sz="1400" dirty="0">
                <a:solidFill>
                  <a:srgbClr val="096130"/>
                </a:solidFill>
                <a:latin typeface="Aptos" pitchFamily="34" charset="0"/>
                <a:ea typeface="Aptos" pitchFamily="34" charset="-122"/>
                <a:cs typeface="Aptos" pitchFamily="34" charset="-120"/>
              </a:rPr>
              <a:t>Tuổi &gt;55 (0-4 điểm)</a:t>
            </a:r>
            <a:endParaRPr lang="en-US" sz="1400" dirty="0"/>
          </a:p>
        </p:txBody>
      </p:sp>
      <p:sp>
        <p:nvSpPr>
          <p:cNvPr id="23" name="Shape 17"/>
          <p:cNvSpPr/>
          <p:nvPr/>
        </p:nvSpPr>
        <p:spPr>
          <a:xfrm>
            <a:off x="7404378" y="3449598"/>
            <a:ext cx="6432113" cy="1758672"/>
          </a:xfrm>
          <a:prstGeom prst="roundRect">
            <a:avLst>
              <a:gd name="adj" fmla="val 4266"/>
            </a:avLst>
          </a:prstGeom>
          <a:solidFill>
            <a:srgbClr val="E1EAE5"/>
          </a:solidFill>
          <a:ln w="7620">
            <a:solidFill>
              <a:srgbClr val="C7D0CB"/>
            </a:solidFill>
            <a:prstDash val="solid"/>
          </a:ln>
        </p:spPr>
        <p:txBody>
          <a:bodyPr/>
          <a:lstStyle/>
          <a:p>
            <a:endParaRPr lang="en-VN"/>
          </a:p>
        </p:txBody>
      </p:sp>
      <p:sp>
        <p:nvSpPr>
          <p:cNvPr id="24" name="Shape 18"/>
          <p:cNvSpPr/>
          <p:nvPr/>
        </p:nvSpPr>
        <p:spPr>
          <a:xfrm>
            <a:off x="7590592" y="3635812"/>
            <a:ext cx="535781" cy="535781"/>
          </a:xfrm>
          <a:prstGeom prst="roundRect">
            <a:avLst>
              <a:gd name="adj" fmla="val 17064968"/>
            </a:avLst>
          </a:prstGeom>
          <a:solidFill>
            <a:srgbClr val="608571"/>
          </a:solidFill>
          <a:ln/>
        </p:spPr>
        <p:txBody>
          <a:bodyPr/>
          <a:lstStyle/>
          <a:p>
            <a:endParaRPr lang="en-VN"/>
          </a:p>
        </p:txBody>
      </p:sp>
      <p:pic>
        <p:nvPicPr>
          <p:cNvPr id="25" name="Image 4" descr="preencoded.png"/>
          <p:cNvPicPr>
            <a:picLocks noChangeAspect="1"/>
          </p:cNvPicPr>
          <p:nvPr/>
        </p:nvPicPr>
        <p:blipFill>
          <a:blip r:embed="rId7"/>
          <a:stretch>
            <a:fillRect/>
          </a:stretch>
        </p:blipFill>
        <p:spPr>
          <a:xfrm>
            <a:off x="7737872" y="3752969"/>
            <a:ext cx="241102" cy="301347"/>
          </a:xfrm>
          <a:prstGeom prst="rect">
            <a:avLst/>
          </a:prstGeom>
        </p:spPr>
      </p:pic>
      <p:sp>
        <p:nvSpPr>
          <p:cNvPr id="26" name="Text 19"/>
          <p:cNvSpPr/>
          <p:nvPr/>
        </p:nvSpPr>
        <p:spPr>
          <a:xfrm>
            <a:off x="7590592" y="4350187"/>
            <a:ext cx="2232779" cy="278963"/>
          </a:xfrm>
          <a:prstGeom prst="rect">
            <a:avLst/>
          </a:prstGeom>
          <a:noFill/>
          <a:ln/>
        </p:spPr>
        <p:txBody>
          <a:bodyPr wrap="none" lIns="0" tIns="0" rIns="0" bIns="0" rtlCol="0" anchor="t"/>
          <a:lstStyle/>
          <a:p>
            <a:pPr marL="0" indent="0" algn="l">
              <a:lnSpc>
                <a:spcPts val="2150"/>
              </a:lnSpc>
              <a:buNone/>
            </a:pPr>
            <a:r>
              <a:rPr lang="en-US" sz="1750" b="1" dirty="0">
                <a:solidFill>
                  <a:srgbClr val="096130"/>
                </a:solidFill>
                <a:latin typeface="Alexandria Bold" pitchFamily="34" charset="0"/>
                <a:ea typeface="Alexandria Bold" pitchFamily="34" charset="-122"/>
                <a:cs typeface="Alexandria Bold" pitchFamily="34" charset="-120"/>
              </a:rPr>
              <a:t>Sex</a:t>
            </a:r>
            <a:endParaRPr lang="en-US" sz="1750" dirty="0"/>
          </a:p>
        </p:txBody>
      </p:sp>
      <p:sp>
        <p:nvSpPr>
          <p:cNvPr id="27" name="Text 20"/>
          <p:cNvSpPr/>
          <p:nvPr/>
        </p:nvSpPr>
        <p:spPr>
          <a:xfrm>
            <a:off x="7590592" y="4736306"/>
            <a:ext cx="6059686" cy="285750"/>
          </a:xfrm>
          <a:prstGeom prst="rect">
            <a:avLst/>
          </a:prstGeom>
          <a:noFill/>
          <a:ln/>
        </p:spPr>
        <p:txBody>
          <a:bodyPr wrap="none" lIns="0" tIns="0" rIns="0" bIns="0" rtlCol="0" anchor="t"/>
          <a:lstStyle/>
          <a:p>
            <a:pPr marL="0" indent="0" algn="l">
              <a:lnSpc>
                <a:spcPts val="2250"/>
              </a:lnSpc>
              <a:buNone/>
            </a:pPr>
            <a:r>
              <a:rPr lang="en-US" sz="1400" dirty="0">
                <a:solidFill>
                  <a:srgbClr val="096130"/>
                </a:solidFill>
                <a:latin typeface="Aptos" pitchFamily="34" charset="0"/>
                <a:ea typeface="Aptos" pitchFamily="34" charset="-122"/>
                <a:cs typeface="Aptos" pitchFamily="34" charset="-120"/>
              </a:rPr>
              <a:t>Giới tính nam (0-2 điểm)</a:t>
            </a:r>
            <a:endParaRPr lang="en-US" sz="1400" dirty="0"/>
          </a:p>
        </p:txBody>
      </p:sp>
      <p:sp>
        <p:nvSpPr>
          <p:cNvPr id="28" name="Text 21"/>
          <p:cNvSpPr/>
          <p:nvPr/>
        </p:nvSpPr>
        <p:spPr>
          <a:xfrm>
            <a:off x="793790" y="5587722"/>
            <a:ext cx="2679383" cy="334804"/>
          </a:xfrm>
          <a:prstGeom prst="rect">
            <a:avLst/>
          </a:prstGeom>
          <a:noFill/>
          <a:ln/>
        </p:spPr>
        <p:txBody>
          <a:bodyPr wrap="none" lIns="0" tIns="0" rIns="0" bIns="0" rtlCol="0" anchor="t"/>
          <a:lstStyle/>
          <a:p>
            <a:pPr marL="0" indent="0" algn="l">
              <a:lnSpc>
                <a:spcPts val="2600"/>
              </a:lnSpc>
              <a:buNone/>
            </a:pPr>
            <a:r>
              <a:rPr lang="en-US" sz="2100" b="1" dirty="0">
                <a:solidFill>
                  <a:srgbClr val="064D26"/>
                </a:solidFill>
                <a:latin typeface="Alexandria Bold" pitchFamily="34" charset="0"/>
                <a:ea typeface="Alexandria Bold" pitchFamily="34" charset="-122"/>
                <a:cs typeface="Alexandria Bold" pitchFamily="34" charset="-120"/>
              </a:rPr>
              <a:t>Điểm cắt ≥8</a:t>
            </a:r>
            <a:endParaRPr lang="en-US" sz="2100" dirty="0"/>
          </a:p>
        </p:txBody>
      </p:sp>
      <p:sp>
        <p:nvSpPr>
          <p:cNvPr id="29" name="Text 22"/>
          <p:cNvSpPr/>
          <p:nvPr/>
        </p:nvSpPr>
        <p:spPr>
          <a:xfrm>
            <a:off x="793790" y="6101120"/>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Độ nhạy: 79%</a:t>
            </a:r>
            <a:endParaRPr lang="en-US" sz="1400" dirty="0"/>
          </a:p>
        </p:txBody>
      </p:sp>
      <p:sp>
        <p:nvSpPr>
          <p:cNvPr id="30" name="Text 23"/>
          <p:cNvSpPr/>
          <p:nvPr/>
        </p:nvSpPr>
        <p:spPr>
          <a:xfrm>
            <a:off x="793790" y="6449378"/>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Độ đặc hiệu: 69%</a:t>
            </a:r>
            <a:endParaRPr lang="en-US" sz="1400" dirty="0"/>
          </a:p>
        </p:txBody>
      </p:sp>
      <p:sp>
        <p:nvSpPr>
          <p:cNvPr id="31" name="Text 24"/>
          <p:cNvSpPr/>
          <p:nvPr/>
        </p:nvSpPr>
        <p:spPr>
          <a:xfrm>
            <a:off x="793790" y="6797635"/>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Nghiên cứu Marti-Soler 2016</a:t>
            </a:r>
            <a:endParaRPr lang="en-US" sz="1400" dirty="0"/>
          </a:p>
        </p:txBody>
      </p:sp>
      <p:sp>
        <p:nvSpPr>
          <p:cNvPr id="32" name="Text 25"/>
          <p:cNvSpPr/>
          <p:nvPr/>
        </p:nvSpPr>
        <p:spPr>
          <a:xfrm>
            <a:off x="7540704" y="5587722"/>
            <a:ext cx="2679383" cy="334804"/>
          </a:xfrm>
          <a:prstGeom prst="rect">
            <a:avLst/>
          </a:prstGeom>
          <a:noFill/>
          <a:ln/>
        </p:spPr>
        <p:txBody>
          <a:bodyPr wrap="none" lIns="0" tIns="0" rIns="0" bIns="0" rtlCol="0" anchor="t"/>
          <a:lstStyle/>
          <a:p>
            <a:pPr marL="0" indent="0" algn="l">
              <a:lnSpc>
                <a:spcPts val="2600"/>
              </a:lnSpc>
              <a:buNone/>
            </a:pPr>
            <a:r>
              <a:rPr lang="en-US" sz="2100" b="1" dirty="0">
                <a:solidFill>
                  <a:srgbClr val="064D26"/>
                </a:solidFill>
                <a:latin typeface="Alexandria Bold" pitchFamily="34" charset="0"/>
                <a:ea typeface="Alexandria Bold" pitchFamily="34" charset="-122"/>
                <a:cs typeface="Alexandria Bold" pitchFamily="34" charset="-120"/>
              </a:rPr>
              <a:t>Điểm cắt &lt;8</a:t>
            </a:r>
            <a:endParaRPr lang="en-US" sz="2100" dirty="0"/>
          </a:p>
        </p:txBody>
      </p:sp>
      <p:sp>
        <p:nvSpPr>
          <p:cNvPr id="33" name="Text 26"/>
          <p:cNvSpPr/>
          <p:nvPr/>
        </p:nvSpPr>
        <p:spPr>
          <a:xfrm>
            <a:off x="7540704" y="6101120"/>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Giúp loại trừ OSA trung bình-nặng</a:t>
            </a:r>
            <a:endParaRPr lang="en-US" sz="1400" dirty="0"/>
          </a:p>
        </p:txBody>
      </p:sp>
      <p:sp>
        <p:nvSpPr>
          <p:cNvPr id="34" name="Text 27"/>
          <p:cNvSpPr/>
          <p:nvPr/>
        </p:nvSpPr>
        <p:spPr>
          <a:xfrm>
            <a:off x="7540704" y="6449378"/>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Độ tin cậy cao cho "rule-out"</a:t>
            </a:r>
            <a:endParaRPr lang="en-US" sz="1400" dirty="0"/>
          </a:p>
        </p:txBody>
      </p:sp>
      <p:sp>
        <p:nvSpPr>
          <p:cNvPr id="35" name="Text 28"/>
          <p:cNvSpPr/>
          <p:nvPr/>
        </p:nvSpPr>
        <p:spPr>
          <a:xfrm>
            <a:off x="7540704" y="6797635"/>
            <a:ext cx="6303526" cy="285750"/>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096130"/>
                </a:solidFill>
                <a:latin typeface="Aptos" pitchFamily="34" charset="0"/>
                <a:ea typeface="Aptos" pitchFamily="34" charset="-122"/>
                <a:cs typeface="Aptos" pitchFamily="34" charset="-120"/>
              </a:rPr>
              <a:t>Giảm số bệnh nhân cần PSG</a:t>
            </a:r>
            <a:endParaRPr lang="en-US" sz="1400" dirty="0"/>
          </a:p>
        </p:txBody>
      </p:sp>
      <p:sp>
        <p:nvSpPr>
          <p:cNvPr id="36" name="Text 29"/>
          <p:cNvSpPr/>
          <p:nvPr/>
        </p:nvSpPr>
        <p:spPr>
          <a:xfrm>
            <a:off x="793790" y="7346752"/>
            <a:ext cx="13042821" cy="285750"/>
          </a:xfrm>
          <a:prstGeom prst="rect">
            <a:avLst/>
          </a:prstGeom>
          <a:noFill/>
          <a:ln/>
        </p:spPr>
        <p:txBody>
          <a:bodyPr wrap="none" lIns="0" tIns="0" rIns="0" bIns="0" rtlCol="0" anchor="t"/>
          <a:lstStyle/>
          <a:p>
            <a:pPr marL="0" indent="0" algn="l">
              <a:lnSpc>
                <a:spcPts val="2250"/>
              </a:lnSpc>
              <a:buNone/>
            </a:pPr>
            <a:r>
              <a:rPr lang="en-US" sz="1400" b="1" dirty="0">
                <a:solidFill>
                  <a:srgbClr val="608571"/>
                </a:solidFill>
                <a:latin typeface="Aptos" pitchFamily="34" charset="0"/>
                <a:ea typeface="Aptos" pitchFamily="34" charset="-122"/>
                <a:cs typeface="Aptos" pitchFamily="34" charset="-120"/>
              </a:rPr>
              <a:t>Ưu điểm:</a:t>
            </a:r>
            <a:r>
              <a:rPr lang="en-US" sz="1400" dirty="0">
                <a:solidFill>
                  <a:srgbClr val="096130"/>
                </a:solidFill>
                <a:latin typeface="Aptos" pitchFamily="34" charset="0"/>
                <a:ea typeface="Aptos" pitchFamily="34" charset="-122"/>
                <a:cs typeface="Aptos" pitchFamily="34" charset="-120"/>
              </a:rPr>
              <a:t> Ít câu hỏi hơn STOP-Bang, cân bằng tốt giữa nhạy và đặc hiệu. </a:t>
            </a:r>
            <a:r>
              <a:rPr lang="en-US" sz="1400" b="1" dirty="0">
                <a:solidFill>
                  <a:srgbClr val="B0ACA5"/>
                </a:solidFill>
                <a:latin typeface="Aptos" pitchFamily="34" charset="0"/>
                <a:ea typeface="Aptos" pitchFamily="34" charset="-122"/>
                <a:cs typeface="Aptos" pitchFamily="34" charset="-120"/>
              </a:rPr>
              <a:t>Hạn chế:</a:t>
            </a:r>
            <a:r>
              <a:rPr lang="en-US" sz="1400" dirty="0">
                <a:solidFill>
                  <a:srgbClr val="096130"/>
                </a:solidFill>
                <a:latin typeface="Aptos" pitchFamily="34" charset="0"/>
                <a:ea typeface="Aptos" pitchFamily="34" charset="-122"/>
                <a:cs typeface="Aptos" pitchFamily="34" charset="-120"/>
              </a:rPr>
              <a:t> Chưa phổ biến tại primary care ngoài châu Âu, cần validation thêm.</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4" name="Text 1"/>
          <p:cNvSpPr/>
          <p:nvPr/>
        </p:nvSpPr>
        <p:spPr>
          <a:xfrm>
            <a:off x="793790" y="574000"/>
            <a:ext cx="5279827" cy="434102"/>
          </a:xfrm>
          <a:prstGeom prst="rect">
            <a:avLst/>
          </a:prstGeom>
          <a:noFill/>
          <a:ln/>
        </p:spPr>
        <p:txBody>
          <a:bodyPr wrap="none" lIns="0" tIns="0" rIns="0" bIns="0" rtlCol="0" anchor="t"/>
          <a:lstStyle/>
          <a:p>
            <a:pPr marL="0" indent="0" algn="l">
              <a:lnSpc>
                <a:spcPts val="3400"/>
              </a:lnSpc>
              <a:buNone/>
            </a:pPr>
            <a:r>
              <a:rPr lang="en-US" sz="2700" b="1" dirty="0">
                <a:solidFill>
                  <a:srgbClr val="064D26"/>
                </a:solidFill>
                <a:latin typeface="Alexandria Bold" pitchFamily="34" charset="0"/>
                <a:ea typeface="Alexandria Bold" pitchFamily="34" charset="-122"/>
                <a:cs typeface="Alexandria Bold" pitchFamily="34" charset="-120"/>
              </a:rPr>
              <a:t>So sánh STOP-Bang và NoSAS</a:t>
            </a:r>
            <a:endParaRPr lang="en-US" sz="2700" dirty="0"/>
          </a:p>
        </p:txBody>
      </p:sp>
      <p:sp>
        <p:nvSpPr>
          <p:cNvPr id="5" name="Shape 2"/>
          <p:cNvSpPr/>
          <p:nvPr/>
        </p:nvSpPr>
        <p:spPr>
          <a:xfrm>
            <a:off x="793790" y="1216462"/>
            <a:ext cx="7556421" cy="3150156"/>
          </a:xfrm>
          <a:prstGeom prst="roundRect">
            <a:avLst>
              <a:gd name="adj" fmla="val 1852"/>
            </a:avLst>
          </a:prstGeom>
          <a:solidFill>
            <a:srgbClr val="FFFFFF"/>
          </a:solidFill>
          <a:ln w="15240">
            <a:solidFill>
              <a:srgbClr val="C7D0CB"/>
            </a:solidFill>
            <a:prstDash val="solid"/>
          </a:ln>
        </p:spPr>
        <p:txBody>
          <a:bodyPr/>
          <a:lstStyle/>
          <a:p>
            <a:endParaRPr lang="en-VN"/>
          </a:p>
        </p:txBody>
      </p:sp>
      <p:sp>
        <p:nvSpPr>
          <p:cNvPr id="6" name="Text 3"/>
          <p:cNvSpPr/>
          <p:nvPr/>
        </p:nvSpPr>
        <p:spPr>
          <a:xfrm>
            <a:off x="947857" y="1370528"/>
            <a:ext cx="2083951" cy="260390"/>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STOP-Bang</a:t>
            </a:r>
            <a:endParaRPr lang="en-US" sz="1600" dirty="0"/>
          </a:p>
        </p:txBody>
      </p:sp>
      <p:sp>
        <p:nvSpPr>
          <p:cNvPr id="7" name="Text 4"/>
          <p:cNvSpPr/>
          <p:nvPr/>
        </p:nvSpPr>
        <p:spPr>
          <a:xfrm>
            <a:off x="3703677" y="1714262"/>
            <a:ext cx="1736646" cy="224671"/>
          </a:xfrm>
          <a:prstGeom prst="rect">
            <a:avLst/>
          </a:prstGeom>
          <a:noFill/>
          <a:ln/>
        </p:spPr>
        <p:txBody>
          <a:bodyPr wrap="none" lIns="0" tIns="0" rIns="0" bIns="0" rtlCol="0" anchor="t"/>
          <a:lstStyle/>
          <a:p>
            <a:pPr marL="0" indent="0" algn="ctr">
              <a:lnSpc>
                <a:spcPts val="1700"/>
              </a:lnSpc>
              <a:buNone/>
            </a:pPr>
            <a:r>
              <a:rPr lang="en-US" b="1" dirty="0">
                <a:solidFill>
                  <a:srgbClr val="000000"/>
                </a:solidFill>
                <a:latin typeface="Alexandria Bold" pitchFamily="34" charset="0"/>
                <a:ea typeface="Alexandria Bold" pitchFamily="34" charset="-122"/>
                <a:cs typeface="Alexandria Bold" pitchFamily="34" charset="-120"/>
              </a:rPr>
              <a:t>✅</a:t>
            </a:r>
            <a:r>
              <a:rPr lang="en-US" b="1" dirty="0">
                <a:solidFill>
                  <a:srgbClr val="096130"/>
                </a:solidFill>
                <a:latin typeface="Alexandria Bold" pitchFamily="34" charset="0"/>
                <a:ea typeface="Alexandria Bold" pitchFamily="34" charset="-122"/>
                <a:cs typeface="Alexandria Bold" pitchFamily="34" charset="-120"/>
              </a:rPr>
              <a:t> Ưu điểm</a:t>
            </a:r>
            <a:endParaRPr lang="en-US" dirty="0"/>
          </a:p>
        </p:txBody>
      </p:sp>
      <p:sp>
        <p:nvSpPr>
          <p:cNvPr id="8" name="Text 5"/>
          <p:cNvSpPr/>
          <p:nvPr/>
        </p:nvSpPr>
        <p:spPr>
          <a:xfrm>
            <a:off x="947857" y="2022277"/>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Độ nhạy cao (83.9%)</a:t>
            </a:r>
            <a:endParaRPr lang="en-US" sz="1400" dirty="0"/>
          </a:p>
        </p:txBody>
      </p:sp>
      <p:sp>
        <p:nvSpPr>
          <p:cNvPr id="9" name="Text 6"/>
          <p:cNvSpPr/>
          <p:nvPr/>
        </p:nvSpPr>
        <p:spPr>
          <a:xfrm>
            <a:off x="947857" y="2293144"/>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Tốt cho "rule-out"</a:t>
            </a:r>
            <a:endParaRPr lang="en-US" sz="1400" dirty="0"/>
          </a:p>
        </p:txBody>
      </p:sp>
      <p:sp>
        <p:nvSpPr>
          <p:cNvPr id="10" name="Text 7"/>
          <p:cNvSpPr/>
          <p:nvPr/>
        </p:nvSpPr>
        <p:spPr>
          <a:xfrm>
            <a:off x="947857" y="2564011"/>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Dễ triển khai rộng rãi</a:t>
            </a:r>
            <a:endParaRPr lang="en-US" sz="1400" dirty="0"/>
          </a:p>
        </p:txBody>
      </p:sp>
      <p:sp>
        <p:nvSpPr>
          <p:cNvPr id="11" name="Text 8"/>
          <p:cNvSpPr/>
          <p:nvPr/>
        </p:nvSpPr>
        <p:spPr>
          <a:xfrm>
            <a:off x="947857" y="2834878"/>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Đã được validation nhiều</a:t>
            </a:r>
            <a:endParaRPr lang="en-US" sz="1400" dirty="0"/>
          </a:p>
        </p:txBody>
      </p:sp>
      <p:sp>
        <p:nvSpPr>
          <p:cNvPr id="12" name="Text 9"/>
          <p:cNvSpPr/>
          <p:nvPr/>
        </p:nvSpPr>
        <p:spPr>
          <a:xfrm>
            <a:off x="3703677" y="3140512"/>
            <a:ext cx="1736646" cy="224671"/>
          </a:xfrm>
          <a:prstGeom prst="rect">
            <a:avLst/>
          </a:prstGeom>
          <a:noFill/>
          <a:ln/>
        </p:spPr>
        <p:txBody>
          <a:bodyPr wrap="none" lIns="0" tIns="0" rIns="0" bIns="0" rtlCol="0" anchor="t"/>
          <a:lstStyle/>
          <a:p>
            <a:pPr marL="0" indent="0" algn="ctr">
              <a:lnSpc>
                <a:spcPts val="1700"/>
              </a:lnSpc>
              <a:buNone/>
            </a:pPr>
            <a:r>
              <a:rPr lang="en-US" b="1" dirty="0">
                <a:solidFill>
                  <a:srgbClr val="000000"/>
                </a:solidFill>
                <a:latin typeface="Alexandria Bold" pitchFamily="34" charset="0"/>
                <a:ea typeface="Alexandria Bold" pitchFamily="34" charset="-122"/>
                <a:cs typeface="Alexandria Bold" pitchFamily="34" charset="-120"/>
              </a:rPr>
              <a:t>⚠️</a:t>
            </a:r>
            <a:r>
              <a:rPr lang="en-US" b="1" dirty="0">
                <a:solidFill>
                  <a:srgbClr val="096130"/>
                </a:solidFill>
                <a:latin typeface="Alexandria Bold" pitchFamily="34" charset="0"/>
                <a:ea typeface="Alexandria Bold" pitchFamily="34" charset="-122"/>
                <a:cs typeface="Alexandria Bold" pitchFamily="34" charset="-120"/>
              </a:rPr>
              <a:t> Nhược điểm</a:t>
            </a:r>
            <a:endParaRPr lang="en-US" dirty="0"/>
          </a:p>
        </p:txBody>
      </p:sp>
      <p:sp>
        <p:nvSpPr>
          <p:cNvPr id="13" name="Text 10"/>
          <p:cNvSpPr/>
          <p:nvPr/>
        </p:nvSpPr>
        <p:spPr>
          <a:xfrm>
            <a:off x="947857" y="3448526"/>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Độ đặc hiệu thấp (43%)</a:t>
            </a:r>
            <a:endParaRPr lang="en-US" sz="1400" dirty="0"/>
          </a:p>
        </p:txBody>
      </p:sp>
      <p:sp>
        <p:nvSpPr>
          <p:cNvPr id="14" name="Text 11"/>
          <p:cNvSpPr/>
          <p:nvPr/>
        </p:nvSpPr>
        <p:spPr>
          <a:xfrm>
            <a:off x="947857" y="3719393"/>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Nhiều dương tính giả</a:t>
            </a:r>
            <a:endParaRPr lang="en-US" sz="1400" dirty="0"/>
          </a:p>
        </p:txBody>
      </p:sp>
      <p:sp>
        <p:nvSpPr>
          <p:cNvPr id="15" name="Text 12"/>
          <p:cNvSpPr/>
          <p:nvPr/>
        </p:nvSpPr>
        <p:spPr>
          <a:xfrm>
            <a:off x="947857" y="3990261"/>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Cần test bổ sung</a:t>
            </a:r>
            <a:endParaRPr lang="en-US" sz="1400" dirty="0"/>
          </a:p>
        </p:txBody>
      </p:sp>
      <p:sp>
        <p:nvSpPr>
          <p:cNvPr id="16" name="Shape 13"/>
          <p:cNvSpPr/>
          <p:nvPr/>
        </p:nvSpPr>
        <p:spPr>
          <a:xfrm>
            <a:off x="793790" y="4505444"/>
            <a:ext cx="7556421" cy="3150156"/>
          </a:xfrm>
          <a:prstGeom prst="roundRect">
            <a:avLst>
              <a:gd name="adj" fmla="val 1852"/>
            </a:avLst>
          </a:prstGeom>
          <a:solidFill>
            <a:srgbClr val="FFFFFF"/>
          </a:solidFill>
          <a:ln w="15240">
            <a:solidFill>
              <a:srgbClr val="C7D0CB"/>
            </a:solidFill>
            <a:prstDash val="solid"/>
          </a:ln>
        </p:spPr>
        <p:txBody>
          <a:bodyPr/>
          <a:lstStyle/>
          <a:p>
            <a:endParaRPr lang="en-VN" sz="2800"/>
          </a:p>
        </p:txBody>
      </p:sp>
      <p:sp>
        <p:nvSpPr>
          <p:cNvPr id="17" name="Text 14"/>
          <p:cNvSpPr/>
          <p:nvPr/>
        </p:nvSpPr>
        <p:spPr>
          <a:xfrm>
            <a:off x="947857" y="4659511"/>
            <a:ext cx="2083951" cy="260390"/>
          </a:xfrm>
          <a:prstGeom prst="rect">
            <a:avLst/>
          </a:prstGeom>
          <a:noFill/>
          <a:ln/>
        </p:spPr>
        <p:txBody>
          <a:bodyPr wrap="none" lIns="0" tIns="0" rIns="0" bIns="0" rtlCol="0" anchor="t"/>
          <a:lstStyle/>
          <a:p>
            <a:pPr marL="0" indent="0" algn="l">
              <a:lnSpc>
                <a:spcPts val="2050"/>
              </a:lnSpc>
              <a:buNone/>
            </a:pPr>
            <a:r>
              <a:rPr lang="en-US" sz="2400" b="1" dirty="0">
                <a:solidFill>
                  <a:srgbClr val="096130"/>
                </a:solidFill>
                <a:latin typeface="Alexandria Bold" pitchFamily="34" charset="0"/>
                <a:ea typeface="Alexandria Bold" pitchFamily="34" charset="-122"/>
                <a:cs typeface="Alexandria Bold" pitchFamily="34" charset="-120"/>
              </a:rPr>
              <a:t>NoSAS</a:t>
            </a:r>
            <a:endParaRPr lang="en-US" sz="2400" dirty="0"/>
          </a:p>
        </p:txBody>
      </p:sp>
      <p:sp>
        <p:nvSpPr>
          <p:cNvPr id="18" name="Text 15"/>
          <p:cNvSpPr/>
          <p:nvPr/>
        </p:nvSpPr>
        <p:spPr>
          <a:xfrm>
            <a:off x="3703677" y="5003244"/>
            <a:ext cx="1736646" cy="224671"/>
          </a:xfrm>
          <a:prstGeom prst="rect">
            <a:avLst/>
          </a:prstGeom>
          <a:noFill/>
          <a:ln/>
        </p:spPr>
        <p:txBody>
          <a:bodyPr wrap="none" lIns="0" tIns="0" rIns="0" bIns="0" rtlCol="0" anchor="t"/>
          <a:lstStyle/>
          <a:p>
            <a:pPr marL="0" indent="0" algn="ctr">
              <a:lnSpc>
                <a:spcPts val="1700"/>
              </a:lnSpc>
              <a:buNone/>
            </a:pPr>
            <a:r>
              <a:rPr lang="en-US" b="1" dirty="0">
                <a:solidFill>
                  <a:srgbClr val="000000"/>
                </a:solidFill>
                <a:latin typeface="Alexandria Bold" pitchFamily="34" charset="0"/>
                <a:ea typeface="Alexandria Bold" pitchFamily="34" charset="-122"/>
                <a:cs typeface="Alexandria Bold" pitchFamily="34" charset="-120"/>
              </a:rPr>
              <a:t>✅</a:t>
            </a:r>
            <a:r>
              <a:rPr lang="en-US" b="1" dirty="0">
                <a:solidFill>
                  <a:srgbClr val="096130"/>
                </a:solidFill>
                <a:latin typeface="Alexandria Bold" pitchFamily="34" charset="0"/>
                <a:ea typeface="Alexandria Bold" pitchFamily="34" charset="-122"/>
                <a:cs typeface="Alexandria Bold" pitchFamily="34" charset="-120"/>
              </a:rPr>
              <a:t> Ưu điểm</a:t>
            </a:r>
            <a:endParaRPr lang="en-US" dirty="0"/>
          </a:p>
        </p:txBody>
      </p:sp>
      <p:sp>
        <p:nvSpPr>
          <p:cNvPr id="19" name="Text 16"/>
          <p:cNvSpPr/>
          <p:nvPr/>
        </p:nvSpPr>
        <p:spPr>
          <a:xfrm>
            <a:off x="947857" y="5311259"/>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Độ đặc hiệu tốt hơn (69%)</a:t>
            </a:r>
            <a:endParaRPr lang="en-US" sz="1400" dirty="0"/>
          </a:p>
        </p:txBody>
      </p:sp>
      <p:sp>
        <p:nvSpPr>
          <p:cNvPr id="20" name="Text 17"/>
          <p:cNvSpPr/>
          <p:nvPr/>
        </p:nvSpPr>
        <p:spPr>
          <a:xfrm>
            <a:off x="947857" y="5582126"/>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Hữu ích để "rule-in"</a:t>
            </a:r>
            <a:endParaRPr lang="en-US" sz="1400" dirty="0"/>
          </a:p>
        </p:txBody>
      </p:sp>
      <p:sp>
        <p:nvSpPr>
          <p:cNvPr id="21" name="Text 18"/>
          <p:cNvSpPr/>
          <p:nvPr/>
        </p:nvSpPr>
        <p:spPr>
          <a:xfrm>
            <a:off x="947857" y="5852993"/>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Cân bằng nhạy-đặc hiệu</a:t>
            </a:r>
            <a:endParaRPr lang="en-US" sz="1400" dirty="0"/>
          </a:p>
        </p:txBody>
      </p:sp>
      <p:sp>
        <p:nvSpPr>
          <p:cNvPr id="22" name="Text 19"/>
          <p:cNvSpPr/>
          <p:nvPr/>
        </p:nvSpPr>
        <p:spPr>
          <a:xfrm>
            <a:off x="947857" y="6123861"/>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Ít câu hỏi hơn</a:t>
            </a:r>
            <a:endParaRPr lang="en-US" sz="1400" dirty="0"/>
          </a:p>
        </p:txBody>
      </p:sp>
      <p:sp>
        <p:nvSpPr>
          <p:cNvPr id="23" name="Text 20"/>
          <p:cNvSpPr/>
          <p:nvPr/>
        </p:nvSpPr>
        <p:spPr>
          <a:xfrm>
            <a:off x="3703677" y="6429494"/>
            <a:ext cx="1736646" cy="224671"/>
          </a:xfrm>
          <a:prstGeom prst="rect">
            <a:avLst/>
          </a:prstGeom>
          <a:noFill/>
          <a:ln/>
        </p:spPr>
        <p:txBody>
          <a:bodyPr wrap="none" lIns="0" tIns="0" rIns="0" bIns="0" rtlCol="0" anchor="t"/>
          <a:lstStyle/>
          <a:p>
            <a:pPr marL="0" indent="0" algn="ctr">
              <a:lnSpc>
                <a:spcPts val="1700"/>
              </a:lnSpc>
              <a:buNone/>
            </a:pPr>
            <a:r>
              <a:rPr lang="en-US" b="1" dirty="0">
                <a:solidFill>
                  <a:srgbClr val="000000"/>
                </a:solidFill>
                <a:latin typeface="Alexandria Bold" pitchFamily="34" charset="0"/>
                <a:ea typeface="Alexandria Bold" pitchFamily="34" charset="-122"/>
                <a:cs typeface="Alexandria Bold" pitchFamily="34" charset="-120"/>
              </a:rPr>
              <a:t>⚠️</a:t>
            </a:r>
            <a:r>
              <a:rPr lang="en-US" b="1" dirty="0">
                <a:solidFill>
                  <a:srgbClr val="096130"/>
                </a:solidFill>
                <a:latin typeface="Alexandria Bold" pitchFamily="34" charset="0"/>
                <a:ea typeface="Alexandria Bold" pitchFamily="34" charset="-122"/>
                <a:cs typeface="Alexandria Bold" pitchFamily="34" charset="-120"/>
              </a:rPr>
              <a:t> Nhược điểm</a:t>
            </a:r>
            <a:endParaRPr lang="en-US" dirty="0"/>
          </a:p>
        </p:txBody>
      </p:sp>
      <p:sp>
        <p:nvSpPr>
          <p:cNvPr id="24" name="Text 21"/>
          <p:cNvSpPr/>
          <p:nvPr/>
        </p:nvSpPr>
        <p:spPr>
          <a:xfrm>
            <a:off x="947857" y="6737509"/>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Chưa triển khai rộng</a:t>
            </a:r>
            <a:endParaRPr lang="en-US" sz="1400" dirty="0"/>
          </a:p>
        </p:txBody>
      </p:sp>
      <p:sp>
        <p:nvSpPr>
          <p:cNvPr id="25" name="Text 22"/>
          <p:cNvSpPr/>
          <p:nvPr/>
        </p:nvSpPr>
        <p:spPr>
          <a:xfrm>
            <a:off x="947857" y="7008376"/>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Cần validation thêm</a:t>
            </a:r>
            <a:endParaRPr lang="en-US" sz="1400" dirty="0"/>
          </a:p>
        </p:txBody>
      </p:sp>
      <p:sp>
        <p:nvSpPr>
          <p:cNvPr id="26" name="Text 23"/>
          <p:cNvSpPr/>
          <p:nvPr/>
        </p:nvSpPr>
        <p:spPr>
          <a:xfrm>
            <a:off x="947857" y="7279243"/>
            <a:ext cx="7248287"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Ít phổ biến tại Á châu</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786051"/>
            <a:ext cx="9988272" cy="620078"/>
          </a:xfrm>
          <a:prstGeom prst="rect">
            <a:avLst/>
          </a:prstGeom>
          <a:noFill/>
          <a:ln/>
        </p:spPr>
        <p:txBody>
          <a:bodyPr wrap="none" lIns="0" tIns="0" rIns="0" bIns="0" rtlCol="0" anchor="t"/>
          <a:lstStyle/>
          <a:p>
            <a:pPr marL="0" indent="0" algn="l">
              <a:lnSpc>
                <a:spcPts val="4850"/>
              </a:lnSpc>
              <a:buNone/>
            </a:pPr>
            <a:r>
              <a:rPr lang="en-US" sz="3900" b="1" dirty="0">
                <a:solidFill>
                  <a:srgbClr val="064D26"/>
                </a:solidFill>
                <a:latin typeface="Alexandria Bold" pitchFamily="34" charset="0"/>
                <a:ea typeface="Alexandria Bold" pitchFamily="34" charset="-122"/>
                <a:cs typeface="Alexandria Bold" pitchFamily="34" charset="-120"/>
              </a:rPr>
              <a:t>Bảng hỏi trong thực hành Primary Care</a:t>
            </a:r>
            <a:endParaRPr lang="en-US" sz="3900" dirty="0"/>
          </a:p>
        </p:txBody>
      </p:sp>
      <p:sp>
        <p:nvSpPr>
          <p:cNvPr id="3" name="Text 1"/>
          <p:cNvSpPr/>
          <p:nvPr/>
        </p:nvSpPr>
        <p:spPr>
          <a:xfrm>
            <a:off x="793790" y="1703784"/>
            <a:ext cx="6271617" cy="496133"/>
          </a:xfrm>
          <a:prstGeom prst="rect">
            <a:avLst/>
          </a:prstGeom>
          <a:noFill/>
          <a:ln/>
        </p:spPr>
        <p:txBody>
          <a:bodyPr wrap="none" lIns="0" tIns="0" rIns="0" bIns="0" rtlCol="0" anchor="t"/>
          <a:lstStyle/>
          <a:p>
            <a:pPr marL="0" indent="0" algn="l">
              <a:lnSpc>
                <a:spcPts val="3900"/>
              </a:lnSpc>
              <a:buNone/>
            </a:pPr>
            <a:r>
              <a:rPr lang="en-US" sz="3100" b="1" dirty="0">
                <a:solidFill>
                  <a:srgbClr val="064D26"/>
                </a:solidFill>
                <a:latin typeface="Alexandria Bold" pitchFamily="34" charset="0"/>
                <a:ea typeface="Alexandria Bold" pitchFamily="34" charset="-122"/>
                <a:cs typeface="Alexandria Bold" pitchFamily="34" charset="-120"/>
              </a:rPr>
              <a:t>Kinh nghiệm triển khai thực tế</a:t>
            </a:r>
            <a:endParaRPr lang="en-US" sz="3100" dirty="0"/>
          </a:p>
        </p:txBody>
      </p:sp>
      <p:sp>
        <p:nvSpPr>
          <p:cNvPr id="4" name="Text 2"/>
          <p:cNvSpPr/>
          <p:nvPr/>
        </p:nvSpPr>
        <p:spPr>
          <a:xfrm>
            <a:off x="793790" y="24975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Nghiên cứu Ramachandran (2009) áp dụng STOP-Bang trong clinic bệnh mạn tính cho thấy kết quả khích lệ. </a:t>
            </a:r>
            <a:r>
              <a:rPr lang="en-US" sz="1550" dirty="0">
                <a:solidFill>
                  <a:srgbClr val="FFFFFF"/>
                </a:solidFill>
                <a:highlight>
                  <a:srgbClr val="608571"/>
                </a:highlight>
                <a:latin typeface="Aptos" pitchFamily="34" charset="0"/>
                <a:ea typeface="Aptos" pitchFamily="34" charset="-122"/>
                <a:cs typeface="Aptos" pitchFamily="34" charset="-120"/>
              </a:rPr>
              <a:t>50% bệnh nhân có STOP-Bang ≥5 được chuyển HSAT/PSG</a:t>
            </a:r>
            <a:r>
              <a:rPr lang="en-US" sz="1550" dirty="0">
                <a:solidFill>
                  <a:srgbClr val="096130"/>
                </a:solidFill>
                <a:latin typeface="Aptos" pitchFamily="34" charset="0"/>
                <a:ea typeface="Aptos" pitchFamily="34" charset="-122"/>
                <a:cs typeface="Aptos" pitchFamily="34" charset="-120"/>
              </a:rPr>
              <a:t>, trong đó đa số xác định có OSA.</a:t>
            </a:r>
            <a:endParaRPr lang="en-US" sz="1550" dirty="0"/>
          </a:p>
        </p:txBody>
      </p:sp>
      <p:sp>
        <p:nvSpPr>
          <p:cNvPr id="5" name="Text 3"/>
          <p:cNvSpPr/>
          <p:nvPr/>
        </p:nvSpPr>
        <p:spPr>
          <a:xfrm>
            <a:off x="793790" y="3554254"/>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Ưu điểm triển khai</a:t>
            </a:r>
            <a:endParaRPr lang="en-US" sz="2300" dirty="0"/>
          </a:p>
        </p:txBody>
      </p:sp>
      <p:sp>
        <p:nvSpPr>
          <p:cNvPr id="6" name="Text 4"/>
          <p:cNvSpPr/>
          <p:nvPr/>
        </p:nvSpPr>
        <p:spPr>
          <a:xfrm>
            <a:off x="793790" y="412468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Thực hiện nhanh (2-3 phút)</a:t>
            </a:r>
            <a:endParaRPr lang="en-US" sz="1550" dirty="0"/>
          </a:p>
        </p:txBody>
      </p:sp>
      <p:sp>
        <p:nvSpPr>
          <p:cNvPr id="7" name="Text 5"/>
          <p:cNvSpPr/>
          <p:nvPr/>
        </p:nvSpPr>
        <p:spPr>
          <a:xfrm>
            <a:off x="793790" y="451163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Không có chi phí thêm</a:t>
            </a:r>
            <a:endParaRPr lang="en-US" sz="1550" dirty="0"/>
          </a:p>
        </p:txBody>
      </p:sp>
      <p:sp>
        <p:nvSpPr>
          <p:cNvPr id="8" name="Text 6"/>
          <p:cNvSpPr/>
          <p:nvPr/>
        </p:nvSpPr>
        <p:spPr>
          <a:xfrm>
            <a:off x="793790" y="4898588"/>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Dễ tích hợp vào EHR</a:t>
            </a:r>
            <a:endParaRPr lang="en-US" sz="1550" dirty="0"/>
          </a:p>
        </p:txBody>
      </p:sp>
      <p:sp>
        <p:nvSpPr>
          <p:cNvPr id="9" name="Text 7"/>
          <p:cNvSpPr/>
          <p:nvPr/>
        </p:nvSpPr>
        <p:spPr>
          <a:xfrm>
            <a:off x="793790" y="528554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Nhân viên y tế dễ học</a:t>
            </a:r>
            <a:endParaRPr lang="en-US" sz="1550" dirty="0"/>
          </a:p>
        </p:txBody>
      </p:sp>
      <p:sp>
        <p:nvSpPr>
          <p:cNvPr id="10" name="Text 8"/>
          <p:cNvSpPr/>
          <p:nvPr/>
        </p:nvSpPr>
        <p:spPr>
          <a:xfrm>
            <a:off x="793790" y="567249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Bệnh nhân dễ hiểu và trả lời</a:t>
            </a:r>
            <a:endParaRPr lang="en-US" sz="1550" dirty="0"/>
          </a:p>
        </p:txBody>
      </p:sp>
      <p:sp>
        <p:nvSpPr>
          <p:cNvPr id="11" name="Text 9"/>
          <p:cNvSpPr/>
          <p:nvPr/>
        </p:nvSpPr>
        <p:spPr>
          <a:xfrm>
            <a:off x="7564874" y="3554254"/>
            <a:ext cx="3777853" cy="372070"/>
          </a:xfrm>
          <a:prstGeom prst="rect">
            <a:avLst/>
          </a:prstGeom>
          <a:noFill/>
          <a:ln/>
        </p:spPr>
        <p:txBody>
          <a:bodyPr wrap="non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Thách thức cần vượt qua</a:t>
            </a:r>
            <a:endParaRPr lang="en-US" sz="2300" dirty="0"/>
          </a:p>
        </p:txBody>
      </p:sp>
      <p:sp>
        <p:nvSpPr>
          <p:cNvPr id="12" name="Text 10"/>
          <p:cNvSpPr/>
          <p:nvPr/>
        </p:nvSpPr>
        <p:spPr>
          <a:xfrm>
            <a:off x="7564874" y="412468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Cần đào tạo nhân viên y tế</a:t>
            </a:r>
            <a:endParaRPr lang="en-US" sz="1550" dirty="0"/>
          </a:p>
        </p:txBody>
      </p:sp>
      <p:sp>
        <p:nvSpPr>
          <p:cNvPr id="13" name="Text 11"/>
          <p:cNvSpPr/>
          <p:nvPr/>
        </p:nvSpPr>
        <p:spPr>
          <a:xfrm>
            <a:off x="7564874" y="451163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Chuẩn hóa cách ghi nhận kết quả</a:t>
            </a:r>
            <a:endParaRPr lang="en-US" sz="1550" dirty="0"/>
          </a:p>
        </p:txBody>
      </p:sp>
      <p:sp>
        <p:nvSpPr>
          <p:cNvPr id="14" name="Text 12"/>
          <p:cNvSpPr/>
          <p:nvPr/>
        </p:nvSpPr>
        <p:spPr>
          <a:xfrm>
            <a:off x="7564874" y="4898588"/>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Tích hợp vào quy trình khám</a:t>
            </a:r>
            <a:endParaRPr lang="en-US" sz="1550" dirty="0"/>
          </a:p>
        </p:txBody>
      </p:sp>
      <p:sp>
        <p:nvSpPr>
          <p:cNvPr id="15" name="Text 13"/>
          <p:cNvSpPr/>
          <p:nvPr/>
        </p:nvSpPr>
        <p:spPr>
          <a:xfrm>
            <a:off x="7564874" y="528554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Đảm bảo follow-up bệnh nhân</a:t>
            </a:r>
            <a:endParaRPr lang="en-US" sz="1550" dirty="0"/>
          </a:p>
        </p:txBody>
      </p:sp>
      <p:sp>
        <p:nvSpPr>
          <p:cNvPr id="16" name="Text 14"/>
          <p:cNvSpPr/>
          <p:nvPr/>
        </p:nvSpPr>
        <p:spPr>
          <a:xfrm>
            <a:off x="7564874" y="567249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Quản lý các ca dương tính giả</a:t>
            </a:r>
            <a:endParaRPr lang="en-US" sz="1550" dirty="0"/>
          </a:p>
        </p:txBody>
      </p:sp>
      <p:sp>
        <p:nvSpPr>
          <p:cNvPr id="17" name="Shape 15"/>
          <p:cNvSpPr/>
          <p:nvPr/>
        </p:nvSpPr>
        <p:spPr>
          <a:xfrm>
            <a:off x="793790" y="6282690"/>
            <a:ext cx="13042821" cy="1160740"/>
          </a:xfrm>
          <a:prstGeom prst="roundRect">
            <a:avLst>
              <a:gd name="adj" fmla="val 7182"/>
            </a:avLst>
          </a:prstGeom>
          <a:solidFill>
            <a:srgbClr val="B6D6FC"/>
          </a:solidFill>
          <a:ln/>
        </p:spPr>
        <p:txBody>
          <a:bodyPr/>
          <a:lstStyle/>
          <a:p>
            <a:endParaRPr lang="en-VN"/>
          </a:p>
        </p:txBody>
      </p:sp>
      <p:pic>
        <p:nvPicPr>
          <p:cNvPr id="18" name="Image 0" descr="preencoded.png"/>
          <p:cNvPicPr>
            <a:picLocks noChangeAspect="1"/>
          </p:cNvPicPr>
          <p:nvPr/>
        </p:nvPicPr>
        <p:blipFill>
          <a:blip r:embed="rId3"/>
          <a:stretch>
            <a:fillRect/>
          </a:stretch>
        </p:blipFill>
        <p:spPr>
          <a:xfrm>
            <a:off x="992148" y="6577965"/>
            <a:ext cx="248007" cy="198358"/>
          </a:xfrm>
          <a:prstGeom prst="rect">
            <a:avLst/>
          </a:prstGeom>
        </p:spPr>
      </p:pic>
      <p:sp>
        <p:nvSpPr>
          <p:cNvPr id="19" name="Text 16"/>
          <p:cNvSpPr/>
          <p:nvPr/>
        </p:nvSpPr>
        <p:spPr>
          <a:xfrm>
            <a:off x="1438513" y="6530578"/>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Aptos" pitchFamily="34" charset="0"/>
                <a:ea typeface="Aptos" pitchFamily="34" charset="-122"/>
                <a:cs typeface="Aptos" pitchFamily="34" charset="-120"/>
              </a:rPr>
              <a:t>Ý nghĩa quan trọng:</a:t>
            </a:r>
            <a:r>
              <a:rPr lang="en-US" sz="1550" dirty="0">
                <a:solidFill>
                  <a:srgbClr val="000000"/>
                </a:solidFill>
                <a:latin typeface="Aptos" pitchFamily="34" charset="0"/>
                <a:ea typeface="Aptos" pitchFamily="34" charset="-122"/>
                <a:cs typeface="Aptos" pitchFamily="34" charset="-120"/>
              </a:rPr>
              <a:t> Bảng hỏi là bước sàng lọc đầu tiên, hiệu quả cao trong môi trường nguồn lực hạn chế như tại Việt Nam. Đây là công cụ cơ bản nhất mà mọi bác sĩ gia đình đều có thể áp dụng ngay.</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570309"/>
            <a:ext cx="3721298" cy="465177"/>
          </a:xfrm>
          <a:prstGeom prst="rect">
            <a:avLst/>
          </a:prstGeom>
          <a:noFill/>
          <a:ln/>
        </p:spPr>
        <p:txBody>
          <a:bodyPr wrap="none" lIns="0" tIns="0" rIns="0" bIns="0" rtlCol="0" anchor="t"/>
          <a:lstStyle/>
          <a:p>
            <a:pPr marL="0" indent="0" algn="l">
              <a:lnSpc>
                <a:spcPts val="3650"/>
              </a:lnSpc>
              <a:buNone/>
            </a:pPr>
            <a:r>
              <a:rPr lang="en-US" sz="2900" b="1" dirty="0">
                <a:solidFill>
                  <a:srgbClr val="064D26"/>
                </a:solidFill>
                <a:latin typeface="Alexandria Bold" pitchFamily="34" charset="0"/>
                <a:ea typeface="Alexandria Bold" pitchFamily="34" charset="-122"/>
                <a:cs typeface="Alexandria Bold" pitchFamily="34" charset="-120"/>
              </a:rPr>
              <a:t>Oximetry qua đêm</a:t>
            </a:r>
            <a:endParaRPr lang="en-US" sz="2900" dirty="0"/>
          </a:p>
        </p:txBody>
      </p:sp>
      <p:pic>
        <p:nvPicPr>
          <p:cNvPr id="3" name="Image 0" descr="preencoded.png"/>
          <p:cNvPicPr>
            <a:picLocks noChangeAspect="1"/>
          </p:cNvPicPr>
          <p:nvPr/>
        </p:nvPicPr>
        <p:blipFill>
          <a:blip r:embed="rId3"/>
          <a:stretch>
            <a:fillRect/>
          </a:stretch>
        </p:blipFill>
        <p:spPr>
          <a:xfrm>
            <a:off x="793790" y="1426131"/>
            <a:ext cx="3749397" cy="3749397"/>
          </a:xfrm>
          <a:prstGeom prst="rect">
            <a:avLst/>
          </a:prstGeom>
        </p:spPr>
      </p:pic>
      <p:sp>
        <p:nvSpPr>
          <p:cNvPr id="4" name="Text 1"/>
          <p:cNvSpPr/>
          <p:nvPr/>
        </p:nvSpPr>
        <p:spPr>
          <a:xfrm>
            <a:off x="6163747" y="1407557"/>
            <a:ext cx="2380059" cy="278963"/>
          </a:xfrm>
          <a:prstGeom prst="rect">
            <a:avLst/>
          </a:prstGeom>
          <a:noFill/>
          <a:ln/>
        </p:spPr>
        <p:txBody>
          <a:bodyPr wrap="none" lIns="0" tIns="0" rIns="0" bIns="0" rtlCol="0" anchor="t"/>
          <a:lstStyle/>
          <a:p>
            <a:pPr marL="0" indent="0" algn="l">
              <a:lnSpc>
                <a:spcPts val="2150"/>
              </a:lnSpc>
              <a:buNone/>
            </a:pPr>
            <a:r>
              <a:rPr lang="en-US" sz="1750" b="1" dirty="0">
                <a:solidFill>
                  <a:srgbClr val="064D26"/>
                </a:solidFill>
                <a:latin typeface="Alexandria Bold" pitchFamily="34" charset="0"/>
                <a:ea typeface="Alexandria Bold" pitchFamily="34" charset="-122"/>
                <a:cs typeface="Alexandria Bold" pitchFamily="34" charset="-120"/>
              </a:rPr>
              <a:t>Nguyên lý hoạt động</a:t>
            </a:r>
            <a:endParaRPr lang="en-US" sz="1750" dirty="0"/>
          </a:p>
        </p:txBody>
      </p:sp>
      <p:sp>
        <p:nvSpPr>
          <p:cNvPr id="5" name="Text 2"/>
          <p:cNvSpPr/>
          <p:nvPr/>
        </p:nvSpPr>
        <p:spPr>
          <a:xfrm>
            <a:off x="6163747" y="1835348"/>
            <a:ext cx="7680365" cy="476250"/>
          </a:xfrm>
          <a:prstGeom prst="rect">
            <a:avLst/>
          </a:prstGeom>
          <a:noFill/>
          <a:ln/>
        </p:spPr>
        <p:txBody>
          <a:bodyPr wrap="square" lIns="0" tIns="0" rIns="0" bIns="0" rtlCol="0" anchor="t"/>
          <a:lstStyle/>
          <a:p>
            <a:pPr marL="0" indent="0" algn="l">
              <a:lnSpc>
                <a:spcPts val="1850"/>
              </a:lnSpc>
              <a:buNone/>
            </a:pPr>
            <a:r>
              <a:rPr lang="en-US" sz="1150" dirty="0">
                <a:solidFill>
                  <a:srgbClr val="096130"/>
                </a:solidFill>
                <a:latin typeface="Aptos" pitchFamily="34" charset="0"/>
                <a:ea typeface="Aptos" pitchFamily="34" charset="-122"/>
                <a:cs typeface="Aptos" pitchFamily="34" charset="-120"/>
              </a:rPr>
              <a:t>Pulse oximetry đo SpO₂ liên tục ban đêm → tính toán chỉ số </a:t>
            </a:r>
            <a:r>
              <a:rPr lang="en-US" sz="1150" b="1" dirty="0">
                <a:solidFill>
                  <a:srgbClr val="096130"/>
                </a:solidFill>
                <a:latin typeface="Aptos" pitchFamily="34" charset="0"/>
                <a:ea typeface="Aptos" pitchFamily="34" charset="-122"/>
                <a:cs typeface="Aptos" pitchFamily="34" charset="-120"/>
              </a:rPr>
              <a:t>ODI (Oxygen Desaturation Index)</a:t>
            </a:r>
            <a:r>
              <a:rPr lang="en-US" sz="1150" dirty="0">
                <a:solidFill>
                  <a:srgbClr val="096130"/>
                </a:solidFill>
                <a:latin typeface="Aptos" pitchFamily="34" charset="0"/>
                <a:ea typeface="Aptos" pitchFamily="34" charset="-122"/>
                <a:cs typeface="Aptos" pitchFamily="34" charset="-120"/>
              </a:rPr>
              <a:t>. Ngưỡng ODI ≥15 sự kiện/h thường được dùng để dự báo OSA trung bình-nặng.</a:t>
            </a:r>
            <a:endParaRPr lang="en-US" sz="1150" dirty="0"/>
          </a:p>
        </p:txBody>
      </p:sp>
      <p:sp>
        <p:nvSpPr>
          <p:cNvPr id="6" name="Shape 3"/>
          <p:cNvSpPr/>
          <p:nvPr/>
        </p:nvSpPr>
        <p:spPr>
          <a:xfrm>
            <a:off x="793790" y="5510332"/>
            <a:ext cx="4248388" cy="1743313"/>
          </a:xfrm>
          <a:prstGeom prst="roundRect">
            <a:avLst>
              <a:gd name="adj" fmla="val 3586"/>
            </a:avLst>
          </a:prstGeom>
          <a:solidFill>
            <a:srgbClr val="E1EAE5"/>
          </a:solidFill>
          <a:ln w="7620">
            <a:solidFill>
              <a:srgbClr val="C7D0CB"/>
            </a:solidFill>
            <a:prstDash val="solid"/>
          </a:ln>
        </p:spPr>
        <p:txBody>
          <a:bodyPr/>
          <a:lstStyle/>
          <a:p>
            <a:endParaRPr lang="en-VN"/>
          </a:p>
        </p:txBody>
      </p:sp>
      <p:sp>
        <p:nvSpPr>
          <p:cNvPr id="7" name="Text 4"/>
          <p:cNvSpPr/>
          <p:nvPr/>
        </p:nvSpPr>
        <p:spPr>
          <a:xfrm>
            <a:off x="950238" y="5666780"/>
            <a:ext cx="1860590" cy="232529"/>
          </a:xfrm>
          <a:prstGeom prst="rect">
            <a:avLst/>
          </a:prstGeom>
          <a:noFill/>
          <a:ln/>
        </p:spPr>
        <p:txBody>
          <a:bodyPr wrap="none" lIns="0" tIns="0" rIns="0" bIns="0" rtlCol="0" anchor="t"/>
          <a:lstStyle/>
          <a:p>
            <a:pPr marL="0" indent="0" algn="l">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Ưu điểm nổi bật</a:t>
            </a:r>
            <a:endParaRPr lang="en-US" sz="1450" dirty="0"/>
          </a:p>
        </p:txBody>
      </p:sp>
      <p:sp>
        <p:nvSpPr>
          <p:cNvPr id="8" name="Text 5"/>
          <p:cNvSpPr/>
          <p:nvPr/>
        </p:nvSpPr>
        <p:spPr>
          <a:xfrm>
            <a:off x="950238" y="598860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Giá rẻ, thiết bị sẵn có</a:t>
            </a:r>
            <a:endParaRPr lang="en-US" sz="1150" dirty="0"/>
          </a:p>
        </p:txBody>
      </p:sp>
      <p:sp>
        <p:nvSpPr>
          <p:cNvPr id="9" name="Text 6"/>
          <p:cNvSpPr/>
          <p:nvPr/>
        </p:nvSpPr>
        <p:spPr>
          <a:xfrm>
            <a:off x="950238" y="6278761"/>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Dễ triển khai tại nhà</a:t>
            </a:r>
            <a:endParaRPr lang="en-US" sz="1150" dirty="0"/>
          </a:p>
        </p:txBody>
      </p:sp>
      <p:sp>
        <p:nvSpPr>
          <p:cNvPr id="10" name="Text 7"/>
          <p:cNvSpPr/>
          <p:nvPr/>
        </p:nvSpPr>
        <p:spPr>
          <a:xfrm>
            <a:off x="950238" y="656891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Phù hợp phòng khám tuyến đầu</a:t>
            </a:r>
            <a:endParaRPr lang="en-US" sz="1150" dirty="0"/>
          </a:p>
        </p:txBody>
      </p:sp>
      <p:sp>
        <p:nvSpPr>
          <p:cNvPr id="11" name="Text 8"/>
          <p:cNvSpPr/>
          <p:nvPr/>
        </p:nvSpPr>
        <p:spPr>
          <a:xfrm>
            <a:off x="950238" y="6859072"/>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Phân loại nguy cơ trước PSG</a:t>
            </a:r>
            <a:endParaRPr lang="en-US" sz="1150" dirty="0"/>
          </a:p>
        </p:txBody>
      </p:sp>
      <p:sp>
        <p:nvSpPr>
          <p:cNvPr id="12" name="Shape 9"/>
          <p:cNvSpPr/>
          <p:nvPr/>
        </p:nvSpPr>
        <p:spPr>
          <a:xfrm>
            <a:off x="5191006" y="5510332"/>
            <a:ext cx="4248388" cy="1743313"/>
          </a:xfrm>
          <a:prstGeom prst="roundRect">
            <a:avLst>
              <a:gd name="adj" fmla="val 3586"/>
            </a:avLst>
          </a:prstGeom>
          <a:solidFill>
            <a:srgbClr val="E1EAE5"/>
          </a:solidFill>
          <a:ln w="7620">
            <a:solidFill>
              <a:srgbClr val="C7D0CB"/>
            </a:solidFill>
            <a:prstDash val="solid"/>
          </a:ln>
        </p:spPr>
        <p:txBody>
          <a:bodyPr/>
          <a:lstStyle/>
          <a:p>
            <a:endParaRPr lang="en-VN"/>
          </a:p>
        </p:txBody>
      </p:sp>
      <p:sp>
        <p:nvSpPr>
          <p:cNvPr id="13" name="Text 10"/>
          <p:cNvSpPr/>
          <p:nvPr/>
        </p:nvSpPr>
        <p:spPr>
          <a:xfrm>
            <a:off x="5347454" y="5666780"/>
            <a:ext cx="1860590" cy="232529"/>
          </a:xfrm>
          <a:prstGeom prst="rect">
            <a:avLst/>
          </a:prstGeom>
          <a:noFill/>
          <a:ln/>
        </p:spPr>
        <p:txBody>
          <a:bodyPr wrap="none" lIns="0" tIns="0" rIns="0" bIns="0" rtlCol="0" anchor="t"/>
          <a:lstStyle/>
          <a:p>
            <a:pPr marL="0" indent="0" algn="l">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Hạn chế cần lưu ý</a:t>
            </a:r>
            <a:endParaRPr lang="en-US" sz="1450" dirty="0"/>
          </a:p>
        </p:txBody>
      </p:sp>
      <p:sp>
        <p:nvSpPr>
          <p:cNvPr id="14" name="Text 11"/>
          <p:cNvSpPr/>
          <p:nvPr/>
        </p:nvSpPr>
        <p:spPr>
          <a:xfrm>
            <a:off x="5347454" y="598860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Không phân biệt OSA với CSA</a:t>
            </a:r>
            <a:endParaRPr lang="en-US" sz="1150" dirty="0"/>
          </a:p>
        </p:txBody>
      </p:sp>
      <p:sp>
        <p:nvSpPr>
          <p:cNvPr id="15" name="Text 12"/>
          <p:cNvSpPr/>
          <p:nvPr/>
        </p:nvSpPr>
        <p:spPr>
          <a:xfrm>
            <a:off x="5347454" y="6278761"/>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Bỏ sót OSA nhẹ</a:t>
            </a:r>
            <a:endParaRPr lang="en-US" sz="1150" dirty="0"/>
          </a:p>
        </p:txBody>
      </p:sp>
      <p:sp>
        <p:nvSpPr>
          <p:cNvPr id="16" name="Text 13"/>
          <p:cNvSpPr/>
          <p:nvPr/>
        </p:nvSpPr>
        <p:spPr>
          <a:xfrm>
            <a:off x="5347454" y="656891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Hypopnea không giảm SpO₂</a:t>
            </a:r>
            <a:endParaRPr lang="en-US" sz="1150" dirty="0"/>
          </a:p>
        </p:txBody>
      </p:sp>
      <p:sp>
        <p:nvSpPr>
          <p:cNvPr id="17" name="Text 14"/>
          <p:cNvSpPr/>
          <p:nvPr/>
        </p:nvSpPr>
        <p:spPr>
          <a:xfrm>
            <a:off x="5347454" y="6859072"/>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Cần kết hợp bảng hỏi</a:t>
            </a:r>
            <a:endParaRPr lang="en-US" sz="1150" dirty="0"/>
          </a:p>
        </p:txBody>
      </p:sp>
      <p:sp>
        <p:nvSpPr>
          <p:cNvPr id="18" name="Shape 15"/>
          <p:cNvSpPr/>
          <p:nvPr/>
        </p:nvSpPr>
        <p:spPr>
          <a:xfrm>
            <a:off x="9588222" y="5510332"/>
            <a:ext cx="4248388" cy="1743313"/>
          </a:xfrm>
          <a:prstGeom prst="roundRect">
            <a:avLst>
              <a:gd name="adj" fmla="val 3586"/>
            </a:avLst>
          </a:prstGeom>
          <a:solidFill>
            <a:srgbClr val="E1EAE5"/>
          </a:solidFill>
          <a:ln w="7620">
            <a:solidFill>
              <a:srgbClr val="C7D0CB"/>
            </a:solidFill>
            <a:prstDash val="solid"/>
          </a:ln>
        </p:spPr>
        <p:txBody>
          <a:bodyPr/>
          <a:lstStyle/>
          <a:p>
            <a:endParaRPr lang="en-VN"/>
          </a:p>
        </p:txBody>
      </p:sp>
      <p:sp>
        <p:nvSpPr>
          <p:cNvPr id="19" name="Text 16"/>
          <p:cNvSpPr/>
          <p:nvPr/>
        </p:nvSpPr>
        <p:spPr>
          <a:xfrm>
            <a:off x="9744670" y="5666780"/>
            <a:ext cx="1860590" cy="232529"/>
          </a:xfrm>
          <a:prstGeom prst="rect">
            <a:avLst/>
          </a:prstGeom>
          <a:noFill/>
          <a:ln/>
        </p:spPr>
        <p:txBody>
          <a:bodyPr wrap="none" lIns="0" tIns="0" rIns="0" bIns="0" rtlCol="0" anchor="t"/>
          <a:lstStyle/>
          <a:p>
            <a:pPr marL="0" indent="0" algn="l">
              <a:lnSpc>
                <a:spcPts val="1800"/>
              </a:lnSpc>
              <a:buNone/>
            </a:pPr>
            <a:r>
              <a:rPr lang="en-US" sz="1450" b="1" dirty="0">
                <a:solidFill>
                  <a:srgbClr val="096130"/>
                </a:solidFill>
                <a:latin typeface="Alexandria Bold" pitchFamily="34" charset="0"/>
                <a:ea typeface="Alexandria Bold" pitchFamily="34" charset="-122"/>
                <a:cs typeface="Alexandria Bold" pitchFamily="34" charset="-120"/>
              </a:rPr>
              <a:t>Ứng dụng thực tế</a:t>
            </a:r>
            <a:endParaRPr lang="en-US" sz="1450" dirty="0"/>
          </a:p>
        </p:txBody>
      </p:sp>
      <p:sp>
        <p:nvSpPr>
          <p:cNvPr id="20" name="Text 17"/>
          <p:cNvSpPr/>
          <p:nvPr/>
        </p:nvSpPr>
        <p:spPr>
          <a:xfrm>
            <a:off x="9744670" y="598860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Công cụ hỗ trợ tốt</a:t>
            </a:r>
            <a:endParaRPr lang="en-US" sz="1150" dirty="0"/>
          </a:p>
        </p:txBody>
      </p:sp>
      <p:sp>
        <p:nvSpPr>
          <p:cNvPr id="21" name="Text 18"/>
          <p:cNvSpPr/>
          <p:nvPr/>
        </p:nvSpPr>
        <p:spPr>
          <a:xfrm>
            <a:off x="9744670" y="6278761"/>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Môi trường nguồn lực hạn chế</a:t>
            </a:r>
            <a:endParaRPr lang="en-US" sz="1150" dirty="0"/>
          </a:p>
        </p:txBody>
      </p:sp>
      <p:sp>
        <p:nvSpPr>
          <p:cNvPr id="22" name="Text 19"/>
          <p:cNvSpPr/>
          <p:nvPr/>
        </p:nvSpPr>
        <p:spPr>
          <a:xfrm>
            <a:off x="9744670" y="6568916"/>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Kết hợp với STOP-Bang</a:t>
            </a:r>
            <a:endParaRPr lang="en-US" sz="1150" dirty="0"/>
          </a:p>
        </p:txBody>
      </p:sp>
      <p:sp>
        <p:nvSpPr>
          <p:cNvPr id="23" name="Text 20"/>
          <p:cNvSpPr/>
          <p:nvPr/>
        </p:nvSpPr>
        <p:spPr>
          <a:xfrm>
            <a:off x="9744670" y="6859072"/>
            <a:ext cx="3935492" cy="238125"/>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096130"/>
                </a:solidFill>
                <a:latin typeface="Aptos" pitchFamily="34" charset="0"/>
                <a:ea typeface="Aptos" pitchFamily="34" charset="-122"/>
                <a:cs typeface="Aptos" pitchFamily="34" charset="-120"/>
              </a:rPr>
              <a:t>Screening cộng đồng</a:t>
            </a:r>
            <a:endParaRPr lang="en-US" sz="1150" dirty="0"/>
          </a:p>
        </p:txBody>
      </p:sp>
      <p:sp>
        <p:nvSpPr>
          <p:cNvPr id="24" name="Text 21"/>
          <p:cNvSpPr/>
          <p:nvPr/>
        </p:nvSpPr>
        <p:spPr>
          <a:xfrm>
            <a:off x="793790" y="7421047"/>
            <a:ext cx="13042821" cy="238125"/>
          </a:xfrm>
          <a:prstGeom prst="rect">
            <a:avLst/>
          </a:prstGeom>
          <a:noFill/>
          <a:ln/>
        </p:spPr>
        <p:txBody>
          <a:bodyPr wrap="none" lIns="0" tIns="0" rIns="0" bIns="0" rtlCol="0" anchor="t"/>
          <a:lstStyle/>
          <a:p>
            <a:pPr marL="0" indent="0" algn="l">
              <a:lnSpc>
                <a:spcPts val="1850"/>
              </a:lnSpc>
              <a:buNone/>
            </a:pPr>
            <a:r>
              <a:rPr lang="en-US" sz="1150" dirty="0">
                <a:solidFill>
                  <a:srgbClr val="608571"/>
                </a:solidFill>
                <a:latin typeface="Aptos" pitchFamily="34" charset="0"/>
                <a:ea typeface="Aptos" pitchFamily="34" charset="-122"/>
                <a:cs typeface="Aptos" pitchFamily="34" charset="-120"/>
              </a:rPr>
              <a:t>Ý nghĩa quan trọng:</a:t>
            </a:r>
            <a:r>
              <a:rPr lang="en-US" sz="1150" dirty="0">
                <a:solidFill>
                  <a:srgbClr val="096130"/>
                </a:solidFill>
                <a:latin typeface="Aptos" pitchFamily="34" charset="0"/>
                <a:ea typeface="Aptos" pitchFamily="34" charset="-122"/>
                <a:cs typeface="Aptos" pitchFamily="34" charset="-120"/>
              </a:rPr>
              <a:t> Oximetry qua đêm là cầu nối giữa bảng hỏi và PSG, giúp tối ưu hóa nguồn lực trong hệ thống y tế. Đặc biệt phù hợp cho các nước đang phát triển như Việt Nam.</a:t>
            </a:r>
            <a:endParaRPr lang="en-US" sz="11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81526" y="537329"/>
            <a:ext cx="8138993" cy="457914"/>
          </a:xfrm>
          <a:prstGeom prst="rect">
            <a:avLst/>
          </a:prstGeom>
          <a:noFill/>
          <a:ln/>
        </p:spPr>
        <p:txBody>
          <a:bodyPr wrap="none" lIns="0" tIns="0" rIns="0" bIns="0" rtlCol="0" anchor="t"/>
          <a:lstStyle/>
          <a:p>
            <a:pPr marL="0" indent="0" algn="l">
              <a:lnSpc>
                <a:spcPts val="3600"/>
              </a:lnSpc>
              <a:buNone/>
            </a:pPr>
            <a:r>
              <a:rPr lang="en-US" sz="2850" b="1" dirty="0">
                <a:solidFill>
                  <a:srgbClr val="064D26"/>
                </a:solidFill>
                <a:latin typeface="Alexandria Bold" pitchFamily="34" charset="0"/>
                <a:ea typeface="Alexandria Bold" pitchFamily="34" charset="-122"/>
                <a:cs typeface="Alexandria Bold" pitchFamily="34" charset="-120"/>
              </a:rPr>
              <a:t>Home Oximetry Service - Kinh nghiệm NHS</a:t>
            </a:r>
            <a:endParaRPr lang="en-US" sz="2850" dirty="0"/>
          </a:p>
        </p:txBody>
      </p:sp>
      <p:sp>
        <p:nvSpPr>
          <p:cNvPr id="3" name="Text 1"/>
          <p:cNvSpPr/>
          <p:nvPr/>
        </p:nvSpPr>
        <p:spPr>
          <a:xfrm>
            <a:off x="781526" y="1215033"/>
            <a:ext cx="3206234" cy="366355"/>
          </a:xfrm>
          <a:prstGeom prst="rect">
            <a:avLst/>
          </a:prstGeom>
          <a:noFill/>
          <a:ln/>
        </p:spPr>
        <p:txBody>
          <a:bodyPr wrap="none" lIns="0" tIns="0" rIns="0" bIns="0" rtlCol="0" anchor="t"/>
          <a:lstStyle/>
          <a:p>
            <a:pPr marL="0" indent="0" algn="l">
              <a:lnSpc>
                <a:spcPts val="2850"/>
              </a:lnSpc>
              <a:buNone/>
            </a:pPr>
            <a:r>
              <a:rPr lang="en-US" sz="2300" b="1" dirty="0">
                <a:solidFill>
                  <a:srgbClr val="064D26"/>
                </a:solidFill>
                <a:latin typeface="Alexandria Bold" pitchFamily="34" charset="0"/>
                <a:ea typeface="Alexandria Bold" pitchFamily="34" charset="-122"/>
                <a:cs typeface="Alexandria Bold" pitchFamily="34" charset="-120"/>
              </a:rPr>
              <a:t>Bối cảnh và giải pháp</a:t>
            </a:r>
            <a:endParaRPr lang="en-US" sz="2300" dirty="0"/>
          </a:p>
        </p:txBody>
      </p:sp>
      <p:sp>
        <p:nvSpPr>
          <p:cNvPr id="4" name="Text 2"/>
          <p:cNvSpPr/>
          <p:nvPr/>
        </p:nvSpPr>
        <p:spPr>
          <a:xfrm>
            <a:off x="781526" y="1801177"/>
            <a:ext cx="13067348" cy="234434"/>
          </a:xfrm>
          <a:prstGeom prst="rect">
            <a:avLst/>
          </a:prstGeom>
          <a:noFill/>
          <a:ln/>
        </p:spPr>
        <p:txBody>
          <a:bodyPr wrap="none" lIns="0" tIns="0" rIns="0" bIns="0" rtlCol="0" anchor="t"/>
          <a:lstStyle/>
          <a:p>
            <a:pPr marL="0" indent="0" algn="l">
              <a:lnSpc>
                <a:spcPts val="1800"/>
              </a:lnSpc>
              <a:buNone/>
            </a:pPr>
            <a:r>
              <a:rPr lang="en-US" sz="1400" dirty="0">
                <a:solidFill>
                  <a:srgbClr val="096130"/>
                </a:solidFill>
                <a:latin typeface="Aptos" pitchFamily="34" charset="0"/>
                <a:ea typeface="Aptos" pitchFamily="34" charset="-122"/>
                <a:cs typeface="Aptos" pitchFamily="34" charset="-120"/>
              </a:rPr>
              <a:t>Với backlog PSG kéo dài hơn 12 tháng tại Anh, NHS đã triển khai dịch vụ oximetry tại nhà như giải pháp tình thế cho bệnh nhân nghi ngờ OSA.</a:t>
            </a:r>
            <a:endParaRPr lang="en-US" sz="1400" dirty="0"/>
          </a:p>
        </p:txBody>
      </p:sp>
      <p:sp>
        <p:nvSpPr>
          <p:cNvPr id="5" name="Shape 3"/>
          <p:cNvSpPr/>
          <p:nvPr/>
        </p:nvSpPr>
        <p:spPr>
          <a:xfrm>
            <a:off x="7307580" y="2200394"/>
            <a:ext cx="15240" cy="3617476"/>
          </a:xfrm>
          <a:prstGeom prst="roundRect">
            <a:avLst>
              <a:gd name="adj" fmla="val 403875"/>
            </a:avLst>
          </a:prstGeom>
          <a:solidFill>
            <a:srgbClr val="C7D0CB"/>
          </a:solidFill>
          <a:ln/>
        </p:spPr>
        <p:txBody>
          <a:bodyPr/>
          <a:lstStyle/>
          <a:p>
            <a:endParaRPr lang="en-VN" sz="2400"/>
          </a:p>
        </p:txBody>
      </p:sp>
      <p:sp>
        <p:nvSpPr>
          <p:cNvPr id="6" name="Shape 4"/>
          <p:cNvSpPr/>
          <p:nvPr/>
        </p:nvSpPr>
        <p:spPr>
          <a:xfrm>
            <a:off x="6726019" y="2357557"/>
            <a:ext cx="439579" cy="15240"/>
          </a:xfrm>
          <a:prstGeom prst="roundRect">
            <a:avLst>
              <a:gd name="adj" fmla="val 403875"/>
            </a:avLst>
          </a:prstGeom>
          <a:solidFill>
            <a:srgbClr val="C7D0CB"/>
          </a:solidFill>
          <a:ln/>
        </p:spPr>
        <p:txBody>
          <a:bodyPr/>
          <a:lstStyle/>
          <a:p>
            <a:endParaRPr lang="en-VN" sz="2400"/>
          </a:p>
        </p:txBody>
      </p:sp>
      <p:sp>
        <p:nvSpPr>
          <p:cNvPr id="7" name="Shape 5"/>
          <p:cNvSpPr/>
          <p:nvPr/>
        </p:nvSpPr>
        <p:spPr>
          <a:xfrm>
            <a:off x="7150358" y="2200394"/>
            <a:ext cx="329684" cy="329684"/>
          </a:xfrm>
          <a:prstGeom prst="roundRect">
            <a:avLst>
              <a:gd name="adj" fmla="val 18670"/>
            </a:avLst>
          </a:prstGeom>
          <a:solidFill>
            <a:srgbClr val="E1EAE5"/>
          </a:solidFill>
          <a:ln w="7620">
            <a:solidFill>
              <a:srgbClr val="C7D0CB"/>
            </a:solidFill>
            <a:prstDash val="solid"/>
          </a:ln>
        </p:spPr>
        <p:txBody>
          <a:bodyPr/>
          <a:lstStyle/>
          <a:p>
            <a:endParaRPr lang="en-VN" sz="2400"/>
          </a:p>
        </p:txBody>
      </p:sp>
      <p:sp>
        <p:nvSpPr>
          <p:cNvPr id="8" name="Text 6"/>
          <p:cNvSpPr/>
          <p:nvPr/>
        </p:nvSpPr>
        <p:spPr>
          <a:xfrm>
            <a:off x="7205246" y="2227838"/>
            <a:ext cx="219789" cy="274677"/>
          </a:xfrm>
          <a:prstGeom prst="rect">
            <a:avLst/>
          </a:prstGeom>
          <a:noFill/>
          <a:ln/>
        </p:spPr>
        <p:txBody>
          <a:bodyPr wrap="none" lIns="0" tIns="0" rIns="0" bIns="0" rtlCol="0" anchor="t"/>
          <a:lstStyle/>
          <a:p>
            <a:pPr marL="0" indent="0" algn="ctr">
              <a:lnSpc>
                <a:spcPts val="1700"/>
              </a:lnSpc>
              <a:buNone/>
            </a:pPr>
            <a:r>
              <a:rPr lang="en-US" sz="2000" b="1" dirty="0">
                <a:solidFill>
                  <a:srgbClr val="096130"/>
                </a:solidFill>
                <a:latin typeface="Alexandria Bold" pitchFamily="34" charset="0"/>
                <a:ea typeface="Alexandria Bold" pitchFamily="34" charset="-122"/>
                <a:cs typeface="Alexandria Bold" pitchFamily="34" charset="-120"/>
              </a:rPr>
              <a:t>1</a:t>
            </a:r>
            <a:endParaRPr lang="en-US" sz="2000" dirty="0"/>
          </a:p>
        </p:txBody>
      </p:sp>
      <p:sp>
        <p:nvSpPr>
          <p:cNvPr id="9" name="Text 7"/>
          <p:cNvSpPr/>
          <p:nvPr/>
        </p:nvSpPr>
        <p:spPr>
          <a:xfrm>
            <a:off x="3805952" y="2250758"/>
            <a:ext cx="2776537" cy="228957"/>
          </a:xfrm>
          <a:prstGeom prst="rect">
            <a:avLst/>
          </a:prstGeom>
          <a:noFill/>
          <a:ln/>
        </p:spPr>
        <p:txBody>
          <a:bodyPr wrap="none" lIns="0" tIns="0" rIns="0" bIns="0" rtlCol="0" anchor="t"/>
          <a:lstStyle/>
          <a:p>
            <a:pPr marL="0" indent="0" algn="r">
              <a:lnSpc>
                <a:spcPts val="1800"/>
              </a:lnSpc>
              <a:buNone/>
            </a:pPr>
            <a:r>
              <a:rPr lang="en-US" b="1" dirty="0">
                <a:solidFill>
                  <a:srgbClr val="096130"/>
                </a:solidFill>
                <a:latin typeface="Alexandria Bold" pitchFamily="34" charset="0"/>
                <a:ea typeface="Alexandria Bold" pitchFamily="34" charset="-122"/>
                <a:cs typeface="Alexandria Bold" pitchFamily="34" charset="-120"/>
              </a:rPr>
              <a:t>Giai đoạn 1: Triển khai dịch vụ</a:t>
            </a:r>
            <a:endParaRPr lang="en-US" dirty="0"/>
          </a:p>
        </p:txBody>
      </p:sp>
      <p:sp>
        <p:nvSpPr>
          <p:cNvPr id="10" name="Text 8"/>
          <p:cNvSpPr/>
          <p:nvPr/>
        </p:nvSpPr>
        <p:spPr>
          <a:xfrm>
            <a:off x="781526" y="2567583"/>
            <a:ext cx="5800963" cy="234434"/>
          </a:xfrm>
          <a:prstGeom prst="rect">
            <a:avLst/>
          </a:prstGeom>
          <a:noFill/>
          <a:ln/>
        </p:spPr>
        <p:txBody>
          <a:bodyPr wrap="none" lIns="0" tIns="0" rIns="0" bIns="0" rtlCol="0" anchor="t"/>
          <a:lstStyle/>
          <a:p>
            <a:pPr marL="0" indent="0" algn="r">
              <a:lnSpc>
                <a:spcPts val="1800"/>
              </a:lnSpc>
              <a:buNone/>
            </a:pPr>
            <a:r>
              <a:rPr lang="en-US" sz="1400" dirty="0">
                <a:solidFill>
                  <a:srgbClr val="096130"/>
                </a:solidFill>
                <a:latin typeface="Aptos" pitchFamily="34" charset="0"/>
                <a:ea typeface="Aptos" pitchFamily="34" charset="-122"/>
                <a:cs typeface="Aptos" pitchFamily="34" charset="-120"/>
              </a:rPr>
              <a:t>NHS cung cấp thiết bị oximetry tại nhà cho bệnh nhân được giới thiệu từ primary care</a:t>
            </a:r>
            <a:endParaRPr lang="en-US" sz="1400" dirty="0"/>
          </a:p>
        </p:txBody>
      </p:sp>
      <p:sp>
        <p:nvSpPr>
          <p:cNvPr id="11" name="Shape 9"/>
          <p:cNvSpPr/>
          <p:nvPr/>
        </p:nvSpPr>
        <p:spPr>
          <a:xfrm>
            <a:off x="7464802" y="3236714"/>
            <a:ext cx="439579" cy="15240"/>
          </a:xfrm>
          <a:prstGeom prst="roundRect">
            <a:avLst>
              <a:gd name="adj" fmla="val 403875"/>
            </a:avLst>
          </a:prstGeom>
          <a:solidFill>
            <a:srgbClr val="C7D0CB"/>
          </a:solidFill>
          <a:ln/>
        </p:spPr>
        <p:txBody>
          <a:bodyPr/>
          <a:lstStyle/>
          <a:p>
            <a:endParaRPr lang="en-VN" sz="2400"/>
          </a:p>
        </p:txBody>
      </p:sp>
      <p:sp>
        <p:nvSpPr>
          <p:cNvPr id="12" name="Shape 10"/>
          <p:cNvSpPr/>
          <p:nvPr/>
        </p:nvSpPr>
        <p:spPr>
          <a:xfrm>
            <a:off x="7150358" y="3079552"/>
            <a:ext cx="329684" cy="329684"/>
          </a:xfrm>
          <a:prstGeom prst="roundRect">
            <a:avLst>
              <a:gd name="adj" fmla="val 18670"/>
            </a:avLst>
          </a:prstGeom>
          <a:solidFill>
            <a:srgbClr val="E1EAE5"/>
          </a:solidFill>
          <a:ln w="7620">
            <a:solidFill>
              <a:srgbClr val="C7D0CB"/>
            </a:solidFill>
            <a:prstDash val="solid"/>
          </a:ln>
        </p:spPr>
        <p:txBody>
          <a:bodyPr/>
          <a:lstStyle/>
          <a:p>
            <a:endParaRPr lang="en-VN" sz="2400"/>
          </a:p>
        </p:txBody>
      </p:sp>
      <p:sp>
        <p:nvSpPr>
          <p:cNvPr id="13" name="Text 11"/>
          <p:cNvSpPr/>
          <p:nvPr/>
        </p:nvSpPr>
        <p:spPr>
          <a:xfrm>
            <a:off x="7205246" y="3106995"/>
            <a:ext cx="219789" cy="274677"/>
          </a:xfrm>
          <a:prstGeom prst="rect">
            <a:avLst/>
          </a:prstGeom>
          <a:noFill/>
          <a:ln/>
        </p:spPr>
        <p:txBody>
          <a:bodyPr wrap="none" lIns="0" tIns="0" rIns="0" bIns="0" rtlCol="0" anchor="t"/>
          <a:lstStyle/>
          <a:p>
            <a:pPr marL="0" indent="0" algn="ctr">
              <a:lnSpc>
                <a:spcPts val="1700"/>
              </a:lnSpc>
              <a:buNone/>
            </a:pPr>
            <a:r>
              <a:rPr lang="en-US" sz="2000" b="1" dirty="0">
                <a:solidFill>
                  <a:srgbClr val="096130"/>
                </a:solidFill>
                <a:latin typeface="Alexandria Bold" pitchFamily="34" charset="0"/>
                <a:ea typeface="Alexandria Bold" pitchFamily="34" charset="-122"/>
                <a:cs typeface="Alexandria Bold" pitchFamily="34" charset="-120"/>
              </a:rPr>
              <a:t>2</a:t>
            </a:r>
            <a:endParaRPr lang="en-US" sz="2000" dirty="0"/>
          </a:p>
        </p:txBody>
      </p:sp>
      <p:sp>
        <p:nvSpPr>
          <p:cNvPr id="14" name="Text 12"/>
          <p:cNvSpPr/>
          <p:nvPr/>
        </p:nvSpPr>
        <p:spPr>
          <a:xfrm>
            <a:off x="8047911" y="3129915"/>
            <a:ext cx="2794635" cy="228957"/>
          </a:xfrm>
          <a:prstGeom prst="rect">
            <a:avLst/>
          </a:prstGeom>
          <a:noFill/>
          <a:ln/>
        </p:spPr>
        <p:txBody>
          <a:bodyPr wrap="none" lIns="0" tIns="0" rIns="0" bIns="0" rtlCol="0" anchor="t"/>
          <a:lstStyle/>
          <a:p>
            <a:pPr marL="0" indent="0" algn="l">
              <a:lnSpc>
                <a:spcPts val="1800"/>
              </a:lnSpc>
              <a:buNone/>
            </a:pPr>
            <a:r>
              <a:rPr lang="en-US" b="1" dirty="0">
                <a:solidFill>
                  <a:srgbClr val="096130"/>
                </a:solidFill>
                <a:latin typeface="Alexandria Bold" pitchFamily="34" charset="0"/>
                <a:ea typeface="Alexandria Bold" pitchFamily="34" charset="-122"/>
                <a:cs typeface="Alexandria Bold" pitchFamily="34" charset="-120"/>
              </a:rPr>
              <a:t>Giai đoạn 2: Phân tích kết quả</a:t>
            </a:r>
            <a:endParaRPr lang="en-US" dirty="0"/>
          </a:p>
        </p:txBody>
      </p:sp>
      <p:sp>
        <p:nvSpPr>
          <p:cNvPr id="15" name="Text 13"/>
          <p:cNvSpPr/>
          <p:nvPr/>
        </p:nvSpPr>
        <p:spPr>
          <a:xfrm>
            <a:off x="8047911" y="3446740"/>
            <a:ext cx="5800963" cy="234434"/>
          </a:xfrm>
          <a:prstGeom prst="rect">
            <a:avLst/>
          </a:prstGeom>
          <a:noFill/>
          <a:ln/>
        </p:spPr>
        <p:txBody>
          <a:bodyPr wrap="none" lIns="0" tIns="0" rIns="0" bIns="0" rtlCol="0" anchor="t"/>
          <a:lstStyle/>
          <a:p>
            <a:pPr marL="0" indent="0" algn="l">
              <a:lnSpc>
                <a:spcPts val="1800"/>
              </a:lnSpc>
              <a:buNone/>
            </a:pPr>
            <a:r>
              <a:rPr lang="en-US" sz="1400" dirty="0">
                <a:solidFill>
                  <a:srgbClr val="096130"/>
                </a:solidFill>
                <a:latin typeface="Aptos" pitchFamily="34" charset="0"/>
                <a:ea typeface="Aptos" pitchFamily="34" charset="-122"/>
                <a:cs typeface="Aptos" pitchFamily="34" charset="-120"/>
              </a:rPr>
              <a:t>Dữ liệu ODI được phân tích để phân tầng nguy cơ OSA của từng bệnh nhân</a:t>
            </a:r>
            <a:endParaRPr lang="en-US" sz="1400" dirty="0"/>
          </a:p>
        </p:txBody>
      </p:sp>
      <p:sp>
        <p:nvSpPr>
          <p:cNvPr id="16" name="Shape 14"/>
          <p:cNvSpPr/>
          <p:nvPr/>
        </p:nvSpPr>
        <p:spPr>
          <a:xfrm>
            <a:off x="6726019" y="3994547"/>
            <a:ext cx="439579" cy="15240"/>
          </a:xfrm>
          <a:prstGeom prst="roundRect">
            <a:avLst>
              <a:gd name="adj" fmla="val 403875"/>
            </a:avLst>
          </a:prstGeom>
          <a:solidFill>
            <a:srgbClr val="C7D0CB"/>
          </a:solidFill>
          <a:ln/>
        </p:spPr>
        <p:txBody>
          <a:bodyPr/>
          <a:lstStyle/>
          <a:p>
            <a:endParaRPr lang="en-VN" sz="2400"/>
          </a:p>
        </p:txBody>
      </p:sp>
      <p:sp>
        <p:nvSpPr>
          <p:cNvPr id="17" name="Shape 15"/>
          <p:cNvSpPr/>
          <p:nvPr/>
        </p:nvSpPr>
        <p:spPr>
          <a:xfrm>
            <a:off x="7150358" y="3837384"/>
            <a:ext cx="329684" cy="329684"/>
          </a:xfrm>
          <a:prstGeom prst="roundRect">
            <a:avLst>
              <a:gd name="adj" fmla="val 18670"/>
            </a:avLst>
          </a:prstGeom>
          <a:solidFill>
            <a:srgbClr val="E1EAE5"/>
          </a:solidFill>
          <a:ln w="7620">
            <a:solidFill>
              <a:srgbClr val="C7D0CB"/>
            </a:solidFill>
            <a:prstDash val="solid"/>
          </a:ln>
        </p:spPr>
        <p:txBody>
          <a:bodyPr/>
          <a:lstStyle/>
          <a:p>
            <a:endParaRPr lang="en-VN" sz="2400"/>
          </a:p>
        </p:txBody>
      </p:sp>
      <p:sp>
        <p:nvSpPr>
          <p:cNvPr id="18" name="Text 16"/>
          <p:cNvSpPr/>
          <p:nvPr/>
        </p:nvSpPr>
        <p:spPr>
          <a:xfrm>
            <a:off x="7205246" y="3864828"/>
            <a:ext cx="219789" cy="274677"/>
          </a:xfrm>
          <a:prstGeom prst="rect">
            <a:avLst/>
          </a:prstGeom>
          <a:noFill/>
          <a:ln/>
        </p:spPr>
        <p:txBody>
          <a:bodyPr wrap="none" lIns="0" tIns="0" rIns="0" bIns="0" rtlCol="0" anchor="t"/>
          <a:lstStyle/>
          <a:p>
            <a:pPr marL="0" indent="0" algn="ctr">
              <a:lnSpc>
                <a:spcPts val="1700"/>
              </a:lnSpc>
              <a:buNone/>
            </a:pPr>
            <a:r>
              <a:rPr lang="en-US" sz="2000" b="1" dirty="0">
                <a:solidFill>
                  <a:srgbClr val="096130"/>
                </a:solidFill>
                <a:latin typeface="Alexandria Bold" pitchFamily="34" charset="0"/>
                <a:ea typeface="Alexandria Bold" pitchFamily="34" charset="-122"/>
                <a:cs typeface="Alexandria Bold" pitchFamily="34" charset="-120"/>
              </a:rPr>
              <a:t>3</a:t>
            </a:r>
            <a:endParaRPr lang="en-US" sz="2000" dirty="0"/>
          </a:p>
        </p:txBody>
      </p:sp>
      <p:sp>
        <p:nvSpPr>
          <p:cNvPr id="19" name="Text 17"/>
          <p:cNvSpPr/>
          <p:nvPr/>
        </p:nvSpPr>
        <p:spPr>
          <a:xfrm>
            <a:off x="4024074" y="3887748"/>
            <a:ext cx="2558415" cy="228957"/>
          </a:xfrm>
          <a:prstGeom prst="rect">
            <a:avLst/>
          </a:prstGeom>
          <a:noFill/>
          <a:ln/>
        </p:spPr>
        <p:txBody>
          <a:bodyPr wrap="none" lIns="0" tIns="0" rIns="0" bIns="0" rtlCol="0" anchor="t"/>
          <a:lstStyle/>
          <a:p>
            <a:pPr marL="0" indent="0" algn="r">
              <a:lnSpc>
                <a:spcPts val="1800"/>
              </a:lnSpc>
              <a:buNone/>
            </a:pPr>
            <a:r>
              <a:rPr lang="en-US" b="1" dirty="0">
                <a:solidFill>
                  <a:srgbClr val="096130"/>
                </a:solidFill>
                <a:latin typeface="Alexandria Bold" pitchFamily="34" charset="0"/>
                <a:ea typeface="Alexandria Bold" pitchFamily="34" charset="-122"/>
                <a:cs typeface="Alexandria Bold" pitchFamily="34" charset="-120"/>
              </a:rPr>
              <a:t>Giai đoạn 3: Ưu tiên điều trị</a:t>
            </a:r>
            <a:endParaRPr lang="en-US" dirty="0"/>
          </a:p>
        </p:txBody>
      </p:sp>
      <p:sp>
        <p:nvSpPr>
          <p:cNvPr id="20" name="Text 18"/>
          <p:cNvSpPr/>
          <p:nvPr/>
        </p:nvSpPr>
        <p:spPr>
          <a:xfrm>
            <a:off x="781526" y="4204573"/>
            <a:ext cx="5800963" cy="234434"/>
          </a:xfrm>
          <a:prstGeom prst="rect">
            <a:avLst/>
          </a:prstGeom>
          <a:noFill/>
          <a:ln/>
        </p:spPr>
        <p:txBody>
          <a:bodyPr wrap="none" lIns="0" tIns="0" rIns="0" bIns="0" rtlCol="0" anchor="t"/>
          <a:lstStyle/>
          <a:p>
            <a:pPr marL="0" indent="0" algn="r">
              <a:lnSpc>
                <a:spcPts val="1800"/>
              </a:lnSpc>
              <a:buNone/>
            </a:pPr>
            <a:r>
              <a:rPr lang="en-US" sz="1400" dirty="0">
                <a:solidFill>
                  <a:srgbClr val="096130"/>
                </a:solidFill>
                <a:latin typeface="Aptos" pitchFamily="34" charset="0"/>
                <a:ea typeface="Aptos" pitchFamily="34" charset="-122"/>
                <a:cs typeface="Aptos" pitchFamily="34" charset="-120"/>
              </a:rPr>
              <a:t>Bệnh nhân có ODI cao được ưu tiên làm PSG hoặc bắt đầu điều trị CPAP sớm</a:t>
            </a:r>
            <a:endParaRPr lang="en-US" sz="1400" dirty="0"/>
          </a:p>
        </p:txBody>
      </p:sp>
      <p:sp>
        <p:nvSpPr>
          <p:cNvPr id="21" name="Shape 19"/>
          <p:cNvSpPr/>
          <p:nvPr/>
        </p:nvSpPr>
        <p:spPr>
          <a:xfrm>
            <a:off x="7464802" y="4752380"/>
            <a:ext cx="439579" cy="15240"/>
          </a:xfrm>
          <a:prstGeom prst="roundRect">
            <a:avLst>
              <a:gd name="adj" fmla="val 403875"/>
            </a:avLst>
          </a:prstGeom>
          <a:solidFill>
            <a:srgbClr val="C7D0CB"/>
          </a:solidFill>
          <a:ln/>
        </p:spPr>
        <p:txBody>
          <a:bodyPr/>
          <a:lstStyle/>
          <a:p>
            <a:endParaRPr lang="en-VN" sz="2400"/>
          </a:p>
        </p:txBody>
      </p:sp>
      <p:sp>
        <p:nvSpPr>
          <p:cNvPr id="22" name="Shape 20"/>
          <p:cNvSpPr/>
          <p:nvPr/>
        </p:nvSpPr>
        <p:spPr>
          <a:xfrm>
            <a:off x="7150358" y="4595217"/>
            <a:ext cx="329684" cy="329684"/>
          </a:xfrm>
          <a:prstGeom prst="roundRect">
            <a:avLst>
              <a:gd name="adj" fmla="val 18670"/>
            </a:avLst>
          </a:prstGeom>
          <a:solidFill>
            <a:srgbClr val="E1EAE5"/>
          </a:solidFill>
          <a:ln w="7620">
            <a:solidFill>
              <a:srgbClr val="C7D0CB"/>
            </a:solidFill>
            <a:prstDash val="solid"/>
          </a:ln>
        </p:spPr>
        <p:txBody>
          <a:bodyPr/>
          <a:lstStyle/>
          <a:p>
            <a:endParaRPr lang="en-VN" sz="2400"/>
          </a:p>
        </p:txBody>
      </p:sp>
      <p:sp>
        <p:nvSpPr>
          <p:cNvPr id="23" name="Text 21"/>
          <p:cNvSpPr/>
          <p:nvPr/>
        </p:nvSpPr>
        <p:spPr>
          <a:xfrm>
            <a:off x="7205246" y="4622661"/>
            <a:ext cx="219789" cy="274677"/>
          </a:xfrm>
          <a:prstGeom prst="rect">
            <a:avLst/>
          </a:prstGeom>
          <a:noFill/>
          <a:ln/>
        </p:spPr>
        <p:txBody>
          <a:bodyPr wrap="none" lIns="0" tIns="0" rIns="0" bIns="0" rtlCol="0" anchor="t"/>
          <a:lstStyle/>
          <a:p>
            <a:pPr marL="0" indent="0" algn="ctr">
              <a:lnSpc>
                <a:spcPts val="1700"/>
              </a:lnSpc>
              <a:buNone/>
            </a:pPr>
            <a:r>
              <a:rPr lang="en-US" sz="2000" b="1" dirty="0">
                <a:solidFill>
                  <a:srgbClr val="096130"/>
                </a:solidFill>
                <a:latin typeface="Alexandria Bold" pitchFamily="34" charset="0"/>
                <a:ea typeface="Alexandria Bold" pitchFamily="34" charset="-122"/>
                <a:cs typeface="Alexandria Bold" pitchFamily="34" charset="-120"/>
              </a:rPr>
              <a:t>4</a:t>
            </a:r>
            <a:endParaRPr lang="en-US" sz="2000" dirty="0"/>
          </a:p>
        </p:txBody>
      </p:sp>
      <p:sp>
        <p:nvSpPr>
          <p:cNvPr id="24" name="Text 22"/>
          <p:cNvSpPr/>
          <p:nvPr/>
        </p:nvSpPr>
        <p:spPr>
          <a:xfrm>
            <a:off x="8047911" y="4645581"/>
            <a:ext cx="1831777" cy="228957"/>
          </a:xfrm>
          <a:prstGeom prst="rect">
            <a:avLst/>
          </a:prstGeom>
          <a:noFill/>
          <a:ln/>
        </p:spPr>
        <p:txBody>
          <a:bodyPr wrap="none" lIns="0" tIns="0" rIns="0" bIns="0" rtlCol="0" anchor="t"/>
          <a:lstStyle/>
          <a:p>
            <a:pPr marL="0" indent="0" algn="l">
              <a:lnSpc>
                <a:spcPts val="1800"/>
              </a:lnSpc>
              <a:buNone/>
            </a:pPr>
            <a:r>
              <a:rPr lang="en-US" b="1" dirty="0">
                <a:solidFill>
                  <a:srgbClr val="096130"/>
                </a:solidFill>
                <a:latin typeface="Alexandria Bold" pitchFamily="34" charset="0"/>
                <a:ea typeface="Alexandria Bold" pitchFamily="34" charset="-122"/>
                <a:cs typeface="Alexandria Bold" pitchFamily="34" charset="-120"/>
              </a:rPr>
              <a:t>Kết quả đạt được</a:t>
            </a:r>
            <a:endParaRPr lang="en-US" dirty="0"/>
          </a:p>
        </p:txBody>
      </p:sp>
      <p:sp>
        <p:nvSpPr>
          <p:cNvPr id="25" name="Text 23"/>
          <p:cNvSpPr/>
          <p:nvPr/>
        </p:nvSpPr>
        <p:spPr>
          <a:xfrm>
            <a:off x="8047911" y="4962406"/>
            <a:ext cx="5800963" cy="234434"/>
          </a:xfrm>
          <a:prstGeom prst="rect">
            <a:avLst/>
          </a:prstGeom>
          <a:noFill/>
          <a:ln/>
        </p:spPr>
        <p:txBody>
          <a:bodyPr wrap="none" lIns="0" tIns="0" rIns="0" bIns="0" rtlCol="0" anchor="t"/>
          <a:lstStyle/>
          <a:p>
            <a:pPr marL="0" indent="0" algn="l">
              <a:lnSpc>
                <a:spcPts val="1800"/>
              </a:lnSpc>
              <a:buNone/>
            </a:pPr>
            <a:r>
              <a:rPr lang="en-US" sz="1400" dirty="0">
                <a:solidFill>
                  <a:srgbClr val="096130"/>
                </a:solidFill>
                <a:latin typeface="Aptos" pitchFamily="34" charset="0"/>
                <a:ea typeface="Aptos" pitchFamily="34" charset="-122"/>
                <a:cs typeface="Aptos" pitchFamily="34" charset="-120"/>
              </a:rPr>
              <a:t>Giảm đáng kể thời gian chờ chẩn đoán và cải thiện tiếp cận điều trị</a:t>
            </a:r>
            <a:endParaRPr lang="en-US" sz="1400" dirty="0"/>
          </a:p>
        </p:txBody>
      </p:sp>
      <p:sp>
        <p:nvSpPr>
          <p:cNvPr id="26" name="Text 24"/>
          <p:cNvSpPr/>
          <p:nvPr/>
        </p:nvSpPr>
        <p:spPr>
          <a:xfrm>
            <a:off x="781526" y="6129099"/>
            <a:ext cx="2198132" cy="274677"/>
          </a:xfrm>
          <a:prstGeom prst="rect">
            <a:avLst/>
          </a:prstGeom>
          <a:noFill/>
          <a:ln/>
        </p:spPr>
        <p:txBody>
          <a:bodyPr wrap="none" lIns="0" tIns="0" rIns="0" bIns="0" rtlCol="0" anchor="t"/>
          <a:lstStyle/>
          <a:p>
            <a:pPr marL="0" indent="0" algn="l">
              <a:lnSpc>
                <a:spcPts val="2150"/>
              </a:lnSpc>
              <a:buNone/>
            </a:pPr>
            <a:r>
              <a:rPr lang="en-US" sz="2000" b="1" dirty="0">
                <a:solidFill>
                  <a:srgbClr val="064D26"/>
                </a:solidFill>
                <a:latin typeface="Alexandria Bold" pitchFamily="34" charset="0"/>
                <a:ea typeface="Alexandria Bold" pitchFamily="34" charset="-122"/>
                <a:cs typeface="Alexandria Bold" pitchFamily="34" charset="-120"/>
              </a:rPr>
              <a:t>Bài học rút ra</a:t>
            </a:r>
            <a:endParaRPr lang="en-US" sz="2000" dirty="0"/>
          </a:p>
        </p:txBody>
      </p:sp>
      <p:sp>
        <p:nvSpPr>
          <p:cNvPr id="27" name="Text 25"/>
          <p:cNvSpPr/>
          <p:nvPr/>
        </p:nvSpPr>
        <p:spPr>
          <a:xfrm>
            <a:off x="781526" y="6550223"/>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Home oximetry khả thi trong thực tế</a:t>
            </a:r>
            <a:endParaRPr lang="en-US" sz="1400" dirty="0"/>
          </a:p>
        </p:txBody>
      </p:sp>
      <p:sp>
        <p:nvSpPr>
          <p:cNvPr id="28" name="Text 26"/>
          <p:cNvSpPr/>
          <p:nvPr/>
        </p:nvSpPr>
        <p:spPr>
          <a:xfrm>
            <a:off x="781526" y="6835854"/>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Hiệu quả về chi phí so với PSG</a:t>
            </a:r>
            <a:endParaRPr lang="en-US" sz="1400" dirty="0"/>
          </a:p>
        </p:txBody>
      </p:sp>
      <p:sp>
        <p:nvSpPr>
          <p:cNvPr id="29" name="Text 27"/>
          <p:cNvSpPr/>
          <p:nvPr/>
        </p:nvSpPr>
        <p:spPr>
          <a:xfrm>
            <a:off x="781526" y="7121485"/>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Phù hợp hệ thống y tế công</a:t>
            </a:r>
            <a:endParaRPr lang="en-US" sz="1400" dirty="0"/>
          </a:p>
        </p:txBody>
      </p:sp>
      <p:sp>
        <p:nvSpPr>
          <p:cNvPr id="30" name="Text 28"/>
          <p:cNvSpPr/>
          <p:nvPr/>
        </p:nvSpPr>
        <p:spPr>
          <a:xfrm>
            <a:off x="781526" y="7407116"/>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Đặc biệt tốt cho LMIC</a:t>
            </a:r>
            <a:endParaRPr lang="en-US" sz="1400" dirty="0"/>
          </a:p>
        </p:txBody>
      </p:sp>
      <p:sp>
        <p:nvSpPr>
          <p:cNvPr id="31" name="Text 29"/>
          <p:cNvSpPr/>
          <p:nvPr/>
        </p:nvSpPr>
        <p:spPr>
          <a:xfrm>
            <a:off x="7501533" y="6129099"/>
            <a:ext cx="2198132" cy="274677"/>
          </a:xfrm>
          <a:prstGeom prst="rect">
            <a:avLst/>
          </a:prstGeom>
          <a:noFill/>
          <a:ln/>
        </p:spPr>
        <p:txBody>
          <a:bodyPr wrap="none" lIns="0" tIns="0" rIns="0" bIns="0" rtlCol="0" anchor="t"/>
          <a:lstStyle/>
          <a:p>
            <a:pPr marL="0" indent="0" algn="l">
              <a:lnSpc>
                <a:spcPts val="2150"/>
              </a:lnSpc>
              <a:buNone/>
            </a:pPr>
            <a:r>
              <a:rPr lang="en-US" sz="2000" b="1" dirty="0">
                <a:solidFill>
                  <a:srgbClr val="064D26"/>
                </a:solidFill>
                <a:latin typeface="Alexandria Bold" pitchFamily="34" charset="0"/>
                <a:ea typeface="Alexandria Bold" pitchFamily="34" charset="-122"/>
                <a:cs typeface="Alexandria Bold" pitchFamily="34" charset="-120"/>
              </a:rPr>
              <a:t>Hạn chế còn tồn tại</a:t>
            </a:r>
            <a:endParaRPr lang="en-US" sz="2000" dirty="0"/>
          </a:p>
        </p:txBody>
      </p:sp>
      <p:sp>
        <p:nvSpPr>
          <p:cNvPr id="32" name="Text 30"/>
          <p:cNvSpPr/>
          <p:nvPr/>
        </p:nvSpPr>
        <p:spPr>
          <a:xfrm>
            <a:off x="7501533" y="6550223"/>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Vẫn cần PSG cho ca phức tạp</a:t>
            </a:r>
            <a:endParaRPr lang="en-US" sz="1400" dirty="0"/>
          </a:p>
        </p:txBody>
      </p:sp>
      <p:sp>
        <p:nvSpPr>
          <p:cNvPr id="33" name="Text 31"/>
          <p:cNvSpPr/>
          <p:nvPr/>
        </p:nvSpPr>
        <p:spPr>
          <a:xfrm>
            <a:off x="7501533" y="6835854"/>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Không thay thế hoàn toàn</a:t>
            </a:r>
            <a:endParaRPr lang="en-US" sz="1400" dirty="0"/>
          </a:p>
        </p:txBody>
      </p:sp>
      <p:sp>
        <p:nvSpPr>
          <p:cNvPr id="34" name="Text 32"/>
          <p:cNvSpPr/>
          <p:nvPr/>
        </p:nvSpPr>
        <p:spPr>
          <a:xfrm>
            <a:off x="7501533" y="7121485"/>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Cần đào tạo nhân viên</a:t>
            </a:r>
            <a:endParaRPr lang="en-US" sz="1400" dirty="0"/>
          </a:p>
        </p:txBody>
      </p:sp>
      <p:sp>
        <p:nvSpPr>
          <p:cNvPr id="35" name="Text 33"/>
          <p:cNvSpPr/>
          <p:nvPr/>
        </p:nvSpPr>
        <p:spPr>
          <a:xfrm>
            <a:off x="7501533" y="7407116"/>
            <a:ext cx="6354961" cy="234434"/>
          </a:xfrm>
          <a:prstGeom prst="rect">
            <a:avLst/>
          </a:prstGeom>
          <a:noFill/>
          <a:ln/>
        </p:spPr>
        <p:txBody>
          <a:bodyPr wrap="none" lIns="0" tIns="0" rIns="0" bIns="0" rtlCol="0" anchor="t"/>
          <a:lstStyle/>
          <a:p>
            <a:pPr marL="342900" indent="-342900" algn="l">
              <a:lnSpc>
                <a:spcPts val="1800"/>
              </a:lnSpc>
              <a:buSzPct val="100000"/>
              <a:buChar char="•"/>
            </a:pPr>
            <a:r>
              <a:rPr lang="en-US" sz="1400" dirty="0">
                <a:solidFill>
                  <a:srgbClr val="096130"/>
                </a:solidFill>
                <a:latin typeface="Aptos" pitchFamily="34" charset="0"/>
                <a:ea typeface="Aptos" pitchFamily="34" charset="-122"/>
                <a:cs typeface="Aptos" pitchFamily="34" charset="-120"/>
              </a:rPr>
              <a:t>Quản lý chất lượng dữ liệu</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89503" y="542687"/>
            <a:ext cx="6629043" cy="431721"/>
          </a:xfrm>
          <a:prstGeom prst="rect">
            <a:avLst/>
          </a:prstGeom>
          <a:noFill/>
          <a:ln/>
        </p:spPr>
        <p:txBody>
          <a:bodyPr wrap="none" lIns="0" tIns="0" rIns="0" bIns="0" rtlCol="0" anchor="t"/>
          <a:lstStyle/>
          <a:p>
            <a:pPr marL="0" indent="0" algn="l">
              <a:lnSpc>
                <a:spcPts val="3350"/>
              </a:lnSpc>
              <a:buNone/>
            </a:pPr>
            <a:r>
              <a:rPr lang="en-US" sz="2700" b="1" dirty="0">
                <a:solidFill>
                  <a:srgbClr val="064D26"/>
                </a:solidFill>
                <a:latin typeface="Alexandria Bold" pitchFamily="34" charset="0"/>
                <a:ea typeface="Alexandria Bold" pitchFamily="34" charset="-122"/>
                <a:cs typeface="Alexandria Bold" pitchFamily="34" charset="-120"/>
              </a:rPr>
              <a:t>AI với SpO₂ - Nghiên cứu Alvarez 2021</a:t>
            </a:r>
            <a:endParaRPr lang="en-US" sz="2700" dirty="0"/>
          </a:p>
        </p:txBody>
      </p:sp>
      <p:sp>
        <p:nvSpPr>
          <p:cNvPr id="3" name="Text 1"/>
          <p:cNvSpPr/>
          <p:nvPr/>
        </p:nvSpPr>
        <p:spPr>
          <a:xfrm>
            <a:off x="789503" y="1181576"/>
            <a:ext cx="4863584" cy="345400"/>
          </a:xfrm>
          <a:prstGeom prst="rect">
            <a:avLst/>
          </a:prstGeom>
          <a:noFill/>
          <a:ln/>
        </p:spPr>
        <p:txBody>
          <a:bodyPr wrap="none" lIns="0" tIns="0" rIns="0" bIns="0" rtlCol="0" anchor="t"/>
          <a:lstStyle/>
          <a:p>
            <a:pPr marL="0" indent="0" algn="l">
              <a:lnSpc>
                <a:spcPts val="2700"/>
              </a:lnSpc>
              <a:buNone/>
            </a:pPr>
            <a:r>
              <a:rPr lang="en-US" sz="2150" b="1" dirty="0">
                <a:solidFill>
                  <a:srgbClr val="064D26"/>
                </a:solidFill>
                <a:latin typeface="Alexandria Bold" pitchFamily="34" charset="0"/>
                <a:ea typeface="Alexandria Bold" pitchFamily="34" charset="-122"/>
                <a:cs typeface="Alexandria Bold" pitchFamily="34" charset="-120"/>
              </a:rPr>
              <a:t>Phương pháp nghiên cứu tiên tiến</a:t>
            </a:r>
            <a:endParaRPr lang="en-US" sz="2150" dirty="0"/>
          </a:p>
        </p:txBody>
      </p:sp>
      <p:sp>
        <p:nvSpPr>
          <p:cNvPr id="4" name="Text 2"/>
          <p:cNvSpPr/>
          <p:nvPr/>
        </p:nvSpPr>
        <p:spPr>
          <a:xfrm>
            <a:off x="789503" y="1734145"/>
            <a:ext cx="13051393" cy="220980"/>
          </a:xfrm>
          <a:prstGeom prst="rect">
            <a:avLst/>
          </a:prstGeom>
          <a:noFill/>
          <a:ln/>
        </p:spPr>
        <p:txBody>
          <a:bodyPr wrap="none" lIns="0" tIns="0" rIns="0" bIns="0" rtlCol="0" anchor="t"/>
          <a:lstStyle/>
          <a:p>
            <a:pPr marL="0" indent="0" algn="l">
              <a:lnSpc>
                <a:spcPts val="1700"/>
              </a:lnSpc>
              <a:buNone/>
            </a:pPr>
            <a:r>
              <a:rPr lang="en-US" sz="1400" dirty="0">
                <a:solidFill>
                  <a:srgbClr val="096130"/>
                </a:solidFill>
                <a:latin typeface="Aptos" pitchFamily="34" charset="0"/>
                <a:ea typeface="Aptos" pitchFamily="34" charset="-122"/>
                <a:cs typeface="Aptos" pitchFamily="34" charset="-120"/>
              </a:rPr>
              <a:t>Nghiên cứu Alvarez 2021 sử dụng dataset lớn với </a:t>
            </a:r>
            <a:r>
              <a:rPr lang="en-US" sz="1400" dirty="0">
                <a:solidFill>
                  <a:srgbClr val="FFFFFF"/>
                </a:solidFill>
                <a:highlight>
                  <a:srgbClr val="608571"/>
                </a:highlight>
                <a:latin typeface="Aptos" pitchFamily="34" charset="0"/>
                <a:ea typeface="Aptos" pitchFamily="34" charset="-122"/>
                <a:cs typeface="Aptos" pitchFamily="34" charset="-120"/>
              </a:rPr>
              <a:t>hơn 5.000 bệnh nhân PSG</a:t>
            </a:r>
            <a:r>
              <a:rPr lang="en-US" sz="1400" dirty="0">
                <a:solidFill>
                  <a:srgbClr val="096130"/>
                </a:solidFill>
                <a:latin typeface="Aptos" pitchFamily="34" charset="0"/>
                <a:ea typeface="Aptos" pitchFamily="34" charset="-122"/>
                <a:cs typeface="Aptos" pitchFamily="34" charset="-120"/>
              </a:rPr>
              <a:t>, áp dụng machine learning (random forest, gradient boosting) để phân tích waveform SpO₂ chi tiết.</a:t>
            </a:r>
            <a:endParaRPr lang="en-US" sz="1400" dirty="0"/>
          </a:p>
        </p:txBody>
      </p:sp>
      <p:sp>
        <p:nvSpPr>
          <p:cNvPr id="5" name="Text 3"/>
          <p:cNvSpPr/>
          <p:nvPr/>
        </p:nvSpPr>
        <p:spPr>
          <a:xfrm>
            <a:off x="2057400" y="3008471"/>
            <a:ext cx="1699260" cy="345400"/>
          </a:xfrm>
          <a:prstGeom prst="rect">
            <a:avLst/>
          </a:prstGeom>
          <a:noFill/>
          <a:ln/>
        </p:spPr>
        <p:txBody>
          <a:bodyPr wrap="none" lIns="0" tIns="0" rIns="0" bIns="0" rtlCol="0" anchor="t"/>
          <a:lstStyle/>
          <a:p>
            <a:pPr marL="0" indent="0" algn="ctr">
              <a:lnSpc>
                <a:spcPts val="2700"/>
              </a:lnSpc>
              <a:buNone/>
            </a:pPr>
            <a:r>
              <a:rPr lang="en-US" sz="2700" b="1" dirty="0">
                <a:solidFill>
                  <a:srgbClr val="096130"/>
                </a:solidFill>
                <a:latin typeface="Alexandria Bold" pitchFamily="34" charset="0"/>
                <a:ea typeface="Alexandria Bold" pitchFamily="34" charset="-122"/>
                <a:cs typeface="Alexandria Bold" pitchFamily="34" charset="-120"/>
              </a:rPr>
              <a:t>89%</a:t>
            </a:r>
            <a:endParaRPr lang="en-US" sz="2700" dirty="0"/>
          </a:p>
        </p:txBody>
      </p:sp>
      <p:pic>
        <p:nvPicPr>
          <p:cNvPr id="6" name="Image 0" descr="preencoded.png"/>
          <p:cNvPicPr>
            <a:picLocks noChangeAspect="1"/>
          </p:cNvPicPr>
          <p:nvPr/>
        </p:nvPicPr>
        <p:blipFill>
          <a:blip r:embed="rId3"/>
          <a:stretch>
            <a:fillRect/>
          </a:stretch>
        </p:blipFill>
        <p:spPr>
          <a:xfrm>
            <a:off x="1870948" y="2145030"/>
            <a:ext cx="2072402" cy="2072402"/>
          </a:xfrm>
          <a:prstGeom prst="rect">
            <a:avLst/>
          </a:prstGeom>
        </p:spPr>
      </p:pic>
      <p:sp>
        <p:nvSpPr>
          <p:cNvPr id="7" name="Text 4"/>
          <p:cNvSpPr/>
          <p:nvPr/>
        </p:nvSpPr>
        <p:spPr>
          <a:xfrm>
            <a:off x="2043589" y="4390073"/>
            <a:ext cx="1727002" cy="215860"/>
          </a:xfrm>
          <a:prstGeom prst="rect">
            <a:avLst/>
          </a:prstGeom>
          <a:noFill/>
          <a:ln/>
        </p:spPr>
        <p:txBody>
          <a:bodyPr wrap="none" lIns="0" tIns="0" rIns="0" bIns="0" rtlCol="0" anchor="t"/>
          <a:lstStyle/>
          <a:p>
            <a:pPr marL="0" indent="0" algn="ctr">
              <a:lnSpc>
                <a:spcPts val="1650"/>
              </a:lnSpc>
              <a:buNone/>
            </a:pPr>
            <a:r>
              <a:rPr lang="en-US" sz="1350" b="1" dirty="0">
                <a:solidFill>
                  <a:srgbClr val="096130"/>
                </a:solidFill>
                <a:latin typeface="Alexandria Bold" pitchFamily="34" charset="0"/>
                <a:ea typeface="Alexandria Bold" pitchFamily="34" charset="-122"/>
                <a:cs typeface="Alexandria Bold" pitchFamily="34" charset="-120"/>
              </a:rPr>
              <a:t>AUC đạt được</a:t>
            </a:r>
            <a:endParaRPr lang="en-US" sz="1350" dirty="0"/>
          </a:p>
        </p:txBody>
      </p:sp>
      <p:sp>
        <p:nvSpPr>
          <p:cNvPr id="8" name="Text 5"/>
          <p:cNvSpPr/>
          <p:nvPr/>
        </p:nvSpPr>
        <p:spPr>
          <a:xfrm>
            <a:off x="789503" y="4688800"/>
            <a:ext cx="4235291" cy="220980"/>
          </a:xfrm>
          <a:prstGeom prst="rect">
            <a:avLst/>
          </a:prstGeom>
          <a:noFill/>
          <a:ln/>
        </p:spPr>
        <p:txBody>
          <a:bodyPr wrap="none" lIns="0" tIns="0" rIns="0" bIns="0" rtlCol="0" anchor="t"/>
          <a:lstStyle/>
          <a:p>
            <a:pPr marL="0" indent="0" algn="ctr">
              <a:lnSpc>
                <a:spcPts val="1700"/>
              </a:lnSpc>
              <a:buNone/>
            </a:pPr>
            <a:r>
              <a:rPr lang="en-US" sz="1050" dirty="0">
                <a:solidFill>
                  <a:srgbClr val="096130"/>
                </a:solidFill>
                <a:latin typeface="Aptos" pitchFamily="34" charset="0"/>
                <a:ea typeface="Aptos" pitchFamily="34" charset="-122"/>
                <a:cs typeface="Aptos" pitchFamily="34" charset="-120"/>
              </a:rPr>
              <a:t>Phát hiện OSA trung bình-nặng</a:t>
            </a:r>
            <a:endParaRPr lang="en-US" sz="1050" dirty="0"/>
          </a:p>
        </p:txBody>
      </p:sp>
      <p:sp>
        <p:nvSpPr>
          <p:cNvPr id="9" name="Text 6"/>
          <p:cNvSpPr/>
          <p:nvPr/>
        </p:nvSpPr>
        <p:spPr>
          <a:xfrm>
            <a:off x="6465332" y="3008471"/>
            <a:ext cx="1699260" cy="345400"/>
          </a:xfrm>
          <a:prstGeom prst="rect">
            <a:avLst/>
          </a:prstGeom>
          <a:noFill/>
          <a:ln/>
        </p:spPr>
        <p:txBody>
          <a:bodyPr wrap="none" lIns="0" tIns="0" rIns="0" bIns="0" rtlCol="0" anchor="t"/>
          <a:lstStyle/>
          <a:p>
            <a:pPr marL="0" indent="0" algn="ctr">
              <a:lnSpc>
                <a:spcPts val="2700"/>
              </a:lnSpc>
              <a:buNone/>
            </a:pPr>
            <a:r>
              <a:rPr lang="en-US" sz="2700" b="1" dirty="0">
                <a:solidFill>
                  <a:srgbClr val="096130"/>
                </a:solidFill>
                <a:latin typeface="Alexandria Bold" pitchFamily="34" charset="0"/>
                <a:ea typeface="Alexandria Bold" pitchFamily="34" charset="-122"/>
                <a:cs typeface="Alexandria Bold" pitchFamily="34" charset="-120"/>
              </a:rPr>
              <a:t>85%</a:t>
            </a:r>
            <a:endParaRPr lang="en-US" sz="2700" dirty="0"/>
          </a:p>
        </p:txBody>
      </p:sp>
      <p:pic>
        <p:nvPicPr>
          <p:cNvPr id="10" name="Image 1" descr="preencoded.png"/>
          <p:cNvPicPr>
            <a:picLocks noChangeAspect="1"/>
          </p:cNvPicPr>
          <p:nvPr/>
        </p:nvPicPr>
        <p:blipFill>
          <a:blip r:embed="rId4"/>
          <a:stretch>
            <a:fillRect/>
          </a:stretch>
        </p:blipFill>
        <p:spPr>
          <a:xfrm>
            <a:off x="6278880" y="2145030"/>
            <a:ext cx="2072402" cy="2072402"/>
          </a:xfrm>
          <a:prstGeom prst="rect">
            <a:avLst/>
          </a:prstGeom>
        </p:spPr>
      </p:pic>
      <p:sp>
        <p:nvSpPr>
          <p:cNvPr id="11" name="Text 7"/>
          <p:cNvSpPr/>
          <p:nvPr/>
        </p:nvSpPr>
        <p:spPr>
          <a:xfrm>
            <a:off x="6451640" y="4390073"/>
            <a:ext cx="1727002" cy="215860"/>
          </a:xfrm>
          <a:prstGeom prst="rect">
            <a:avLst/>
          </a:prstGeom>
          <a:noFill/>
          <a:ln/>
        </p:spPr>
        <p:txBody>
          <a:bodyPr wrap="none" lIns="0" tIns="0" rIns="0" bIns="0" rtlCol="0" anchor="t"/>
          <a:lstStyle/>
          <a:p>
            <a:pPr marL="0" indent="0" algn="ctr">
              <a:lnSpc>
                <a:spcPts val="1650"/>
              </a:lnSpc>
              <a:buNone/>
            </a:pPr>
            <a:r>
              <a:rPr lang="en-US" sz="1350" b="1" dirty="0">
                <a:solidFill>
                  <a:srgbClr val="096130"/>
                </a:solidFill>
                <a:latin typeface="Alexandria Bold" pitchFamily="34" charset="0"/>
                <a:ea typeface="Alexandria Bold" pitchFamily="34" charset="-122"/>
                <a:cs typeface="Alexandria Bold" pitchFamily="34" charset="-120"/>
              </a:rPr>
              <a:t>Độ nhạy</a:t>
            </a:r>
            <a:endParaRPr lang="en-US" sz="1350" dirty="0"/>
          </a:p>
        </p:txBody>
      </p:sp>
      <p:sp>
        <p:nvSpPr>
          <p:cNvPr id="12" name="Text 8"/>
          <p:cNvSpPr/>
          <p:nvPr/>
        </p:nvSpPr>
        <p:spPr>
          <a:xfrm>
            <a:off x="5197435" y="4688800"/>
            <a:ext cx="4235410" cy="220980"/>
          </a:xfrm>
          <a:prstGeom prst="rect">
            <a:avLst/>
          </a:prstGeom>
          <a:noFill/>
          <a:ln/>
        </p:spPr>
        <p:txBody>
          <a:bodyPr wrap="none" lIns="0" tIns="0" rIns="0" bIns="0" rtlCol="0" anchor="t"/>
          <a:lstStyle/>
          <a:p>
            <a:pPr marL="0" indent="0" algn="ctr">
              <a:lnSpc>
                <a:spcPts val="1700"/>
              </a:lnSpc>
              <a:buNone/>
            </a:pPr>
            <a:r>
              <a:rPr lang="en-US" sz="1050" dirty="0">
                <a:solidFill>
                  <a:srgbClr val="096130"/>
                </a:solidFill>
                <a:latin typeface="Aptos" pitchFamily="34" charset="0"/>
                <a:ea typeface="Aptos" pitchFamily="34" charset="-122"/>
                <a:cs typeface="Aptos" pitchFamily="34" charset="-120"/>
              </a:rPr>
              <a:t>Vượt trội so với ODI thông thường</a:t>
            </a:r>
            <a:endParaRPr lang="en-US" sz="1050" dirty="0"/>
          </a:p>
        </p:txBody>
      </p:sp>
      <p:sp>
        <p:nvSpPr>
          <p:cNvPr id="13" name="Text 9"/>
          <p:cNvSpPr/>
          <p:nvPr/>
        </p:nvSpPr>
        <p:spPr>
          <a:xfrm>
            <a:off x="10873383" y="3008471"/>
            <a:ext cx="1699260" cy="345400"/>
          </a:xfrm>
          <a:prstGeom prst="rect">
            <a:avLst/>
          </a:prstGeom>
          <a:noFill/>
          <a:ln/>
        </p:spPr>
        <p:txBody>
          <a:bodyPr wrap="none" lIns="0" tIns="0" rIns="0" bIns="0" rtlCol="0" anchor="t"/>
          <a:lstStyle/>
          <a:p>
            <a:pPr marL="0" indent="0" algn="ctr">
              <a:lnSpc>
                <a:spcPts val="2700"/>
              </a:lnSpc>
              <a:buNone/>
            </a:pPr>
            <a:r>
              <a:rPr lang="en-US" sz="2700" b="1" dirty="0">
                <a:solidFill>
                  <a:srgbClr val="096130"/>
                </a:solidFill>
                <a:latin typeface="Alexandria Bold" pitchFamily="34" charset="0"/>
                <a:ea typeface="Alexandria Bold" pitchFamily="34" charset="-122"/>
                <a:cs typeface="Alexandria Bold" pitchFamily="34" charset="-120"/>
              </a:rPr>
              <a:t>87%</a:t>
            </a:r>
            <a:endParaRPr lang="en-US" sz="2700" dirty="0"/>
          </a:p>
        </p:txBody>
      </p:sp>
      <p:pic>
        <p:nvPicPr>
          <p:cNvPr id="14" name="Image 2" descr="preencoded.png"/>
          <p:cNvPicPr>
            <a:picLocks noChangeAspect="1"/>
          </p:cNvPicPr>
          <p:nvPr/>
        </p:nvPicPr>
        <p:blipFill>
          <a:blip r:embed="rId5"/>
          <a:stretch>
            <a:fillRect/>
          </a:stretch>
        </p:blipFill>
        <p:spPr>
          <a:xfrm>
            <a:off x="10686931" y="2145030"/>
            <a:ext cx="2072402" cy="2072402"/>
          </a:xfrm>
          <a:prstGeom prst="rect">
            <a:avLst/>
          </a:prstGeom>
        </p:spPr>
      </p:pic>
      <p:sp>
        <p:nvSpPr>
          <p:cNvPr id="15" name="Text 10"/>
          <p:cNvSpPr/>
          <p:nvPr/>
        </p:nvSpPr>
        <p:spPr>
          <a:xfrm>
            <a:off x="10859572" y="4390073"/>
            <a:ext cx="1727002" cy="215860"/>
          </a:xfrm>
          <a:prstGeom prst="rect">
            <a:avLst/>
          </a:prstGeom>
          <a:noFill/>
          <a:ln/>
        </p:spPr>
        <p:txBody>
          <a:bodyPr wrap="none" lIns="0" tIns="0" rIns="0" bIns="0" rtlCol="0" anchor="t"/>
          <a:lstStyle/>
          <a:p>
            <a:pPr marL="0" indent="0" algn="ctr">
              <a:lnSpc>
                <a:spcPts val="1650"/>
              </a:lnSpc>
              <a:buNone/>
            </a:pPr>
            <a:r>
              <a:rPr lang="en-US" sz="1350" b="1" dirty="0">
                <a:solidFill>
                  <a:srgbClr val="096130"/>
                </a:solidFill>
                <a:latin typeface="Alexandria Bold" pitchFamily="34" charset="0"/>
                <a:ea typeface="Alexandria Bold" pitchFamily="34" charset="-122"/>
                <a:cs typeface="Alexandria Bold" pitchFamily="34" charset="-120"/>
              </a:rPr>
              <a:t>Độ đặc hiệu</a:t>
            </a:r>
            <a:endParaRPr lang="en-US" sz="1350" dirty="0"/>
          </a:p>
        </p:txBody>
      </p:sp>
      <p:sp>
        <p:nvSpPr>
          <p:cNvPr id="16" name="Text 11"/>
          <p:cNvSpPr/>
          <p:nvPr/>
        </p:nvSpPr>
        <p:spPr>
          <a:xfrm>
            <a:off x="9605486" y="4688800"/>
            <a:ext cx="4235291" cy="220980"/>
          </a:xfrm>
          <a:prstGeom prst="rect">
            <a:avLst/>
          </a:prstGeom>
          <a:noFill/>
          <a:ln/>
        </p:spPr>
        <p:txBody>
          <a:bodyPr wrap="none" lIns="0" tIns="0" rIns="0" bIns="0" rtlCol="0" anchor="t"/>
          <a:lstStyle/>
          <a:p>
            <a:pPr marL="0" indent="0" algn="ctr">
              <a:lnSpc>
                <a:spcPts val="1700"/>
              </a:lnSpc>
              <a:buNone/>
            </a:pPr>
            <a:r>
              <a:rPr lang="en-US" sz="1050" dirty="0">
                <a:solidFill>
                  <a:srgbClr val="096130"/>
                </a:solidFill>
                <a:latin typeface="Aptos" pitchFamily="34" charset="0"/>
                <a:ea typeface="Aptos" pitchFamily="34" charset="-122"/>
                <a:cs typeface="Aptos" pitchFamily="34" charset="-120"/>
              </a:rPr>
              <a:t>Giảm đáng kể dương tính giả</a:t>
            </a:r>
            <a:endParaRPr lang="en-US" sz="1050" dirty="0"/>
          </a:p>
        </p:txBody>
      </p:sp>
      <p:sp>
        <p:nvSpPr>
          <p:cNvPr id="17" name="Text 12"/>
          <p:cNvSpPr/>
          <p:nvPr/>
        </p:nvSpPr>
        <p:spPr>
          <a:xfrm>
            <a:off x="789503" y="5203269"/>
            <a:ext cx="2072402" cy="259080"/>
          </a:xfrm>
          <a:prstGeom prst="rect">
            <a:avLst/>
          </a:prstGeom>
          <a:noFill/>
          <a:ln/>
        </p:spPr>
        <p:txBody>
          <a:bodyPr wrap="none" lIns="0" tIns="0" rIns="0" bIns="0" rtlCol="0" anchor="t"/>
          <a:lstStyle/>
          <a:p>
            <a:pPr marL="0" indent="0" algn="l">
              <a:lnSpc>
                <a:spcPts val="2000"/>
              </a:lnSpc>
              <a:buNone/>
            </a:pPr>
            <a:r>
              <a:rPr lang="en-US" sz="2000" b="1" dirty="0">
                <a:solidFill>
                  <a:srgbClr val="064D26"/>
                </a:solidFill>
                <a:latin typeface="Alexandria Bold" pitchFamily="34" charset="0"/>
                <a:ea typeface="Alexandria Bold" pitchFamily="34" charset="-122"/>
                <a:cs typeface="Alexandria Bold" pitchFamily="34" charset="-120"/>
              </a:rPr>
              <a:t>Ưu điểm đột phá</a:t>
            </a:r>
            <a:endParaRPr lang="en-US" sz="2000" dirty="0"/>
          </a:p>
        </p:txBody>
      </p:sp>
      <p:sp>
        <p:nvSpPr>
          <p:cNvPr id="18" name="Text 13"/>
          <p:cNvSpPr/>
          <p:nvPr/>
        </p:nvSpPr>
        <p:spPr>
          <a:xfrm>
            <a:off x="789503" y="5600462"/>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Chỉ cần oximeter giá rẻ</a:t>
            </a:r>
            <a:endParaRPr lang="en-US" sz="1200" dirty="0"/>
          </a:p>
        </p:txBody>
      </p:sp>
      <p:sp>
        <p:nvSpPr>
          <p:cNvPr id="19" name="Text 14"/>
          <p:cNvSpPr/>
          <p:nvPr/>
        </p:nvSpPr>
        <p:spPr>
          <a:xfrm>
            <a:off x="789503" y="5869781"/>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AI cung cấp chẩn đoán đáng tin cậy</a:t>
            </a:r>
            <a:endParaRPr lang="en-US" sz="1200" dirty="0"/>
          </a:p>
        </p:txBody>
      </p:sp>
      <p:sp>
        <p:nvSpPr>
          <p:cNvPr id="20" name="Text 15"/>
          <p:cNvSpPr/>
          <p:nvPr/>
        </p:nvSpPr>
        <p:spPr>
          <a:xfrm>
            <a:off x="789503" y="6139101"/>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Phù hợp primary care</a:t>
            </a:r>
            <a:endParaRPr lang="en-US" sz="1200" dirty="0"/>
          </a:p>
        </p:txBody>
      </p:sp>
      <p:sp>
        <p:nvSpPr>
          <p:cNvPr id="21" name="Text 16"/>
          <p:cNvSpPr/>
          <p:nvPr/>
        </p:nvSpPr>
        <p:spPr>
          <a:xfrm>
            <a:off x="789503" y="6408420"/>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Có thể triển khai đại trà</a:t>
            </a:r>
            <a:endParaRPr lang="en-US" sz="1200" dirty="0"/>
          </a:p>
        </p:txBody>
      </p:sp>
      <p:sp>
        <p:nvSpPr>
          <p:cNvPr id="22" name="Text 17"/>
          <p:cNvSpPr/>
          <p:nvPr/>
        </p:nvSpPr>
        <p:spPr>
          <a:xfrm>
            <a:off x="789503" y="6677739"/>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Chi phí thấp hơn PSG đáng kể</a:t>
            </a:r>
            <a:endParaRPr lang="en-US" sz="1200" dirty="0"/>
          </a:p>
        </p:txBody>
      </p:sp>
      <p:sp>
        <p:nvSpPr>
          <p:cNvPr id="23" name="Text 18"/>
          <p:cNvSpPr/>
          <p:nvPr/>
        </p:nvSpPr>
        <p:spPr>
          <a:xfrm>
            <a:off x="7491293" y="5203269"/>
            <a:ext cx="2460784" cy="259080"/>
          </a:xfrm>
          <a:prstGeom prst="rect">
            <a:avLst/>
          </a:prstGeom>
          <a:noFill/>
          <a:ln/>
        </p:spPr>
        <p:txBody>
          <a:bodyPr wrap="none" lIns="0" tIns="0" rIns="0" bIns="0" rtlCol="0" anchor="t"/>
          <a:lstStyle/>
          <a:p>
            <a:pPr marL="0" indent="0" algn="l">
              <a:lnSpc>
                <a:spcPts val="2000"/>
              </a:lnSpc>
              <a:buNone/>
            </a:pPr>
            <a:r>
              <a:rPr lang="en-US" sz="2000" b="1" dirty="0">
                <a:solidFill>
                  <a:srgbClr val="064D26"/>
                </a:solidFill>
                <a:latin typeface="Alexandria Bold" pitchFamily="34" charset="0"/>
                <a:ea typeface="Alexandria Bold" pitchFamily="34" charset="-122"/>
                <a:cs typeface="Alexandria Bold" pitchFamily="34" charset="-120"/>
              </a:rPr>
              <a:t>Hạn chế cần khắc phục</a:t>
            </a:r>
            <a:endParaRPr lang="en-US" sz="2000" dirty="0"/>
          </a:p>
        </p:txBody>
      </p:sp>
      <p:sp>
        <p:nvSpPr>
          <p:cNvPr id="24" name="Text 19"/>
          <p:cNvSpPr/>
          <p:nvPr/>
        </p:nvSpPr>
        <p:spPr>
          <a:xfrm>
            <a:off x="7491293" y="5600462"/>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Cần xác thực tại nhiều quần thể</a:t>
            </a:r>
            <a:endParaRPr lang="en-US" sz="1200" dirty="0"/>
          </a:p>
        </p:txBody>
      </p:sp>
      <p:sp>
        <p:nvSpPr>
          <p:cNvPr id="25" name="Text 20"/>
          <p:cNvSpPr/>
          <p:nvPr/>
        </p:nvSpPr>
        <p:spPr>
          <a:xfrm>
            <a:off x="7491293" y="5869781"/>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Không phân biệt OSA với CSA</a:t>
            </a:r>
            <a:endParaRPr lang="en-US" sz="1200" dirty="0"/>
          </a:p>
        </p:txBody>
      </p:sp>
      <p:sp>
        <p:nvSpPr>
          <p:cNvPr id="26" name="Text 21"/>
          <p:cNvSpPr/>
          <p:nvPr/>
        </p:nvSpPr>
        <p:spPr>
          <a:xfrm>
            <a:off x="7491293" y="6139101"/>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Đòi hỏi hạ tầng IT</a:t>
            </a:r>
            <a:endParaRPr lang="en-US" sz="1200" dirty="0"/>
          </a:p>
        </p:txBody>
      </p:sp>
      <p:sp>
        <p:nvSpPr>
          <p:cNvPr id="27" name="Text 22"/>
          <p:cNvSpPr/>
          <p:nvPr/>
        </p:nvSpPr>
        <p:spPr>
          <a:xfrm>
            <a:off x="7491293" y="6408420"/>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Cần đào tạo sử dụng AI</a:t>
            </a:r>
            <a:endParaRPr lang="en-US" sz="1200" dirty="0"/>
          </a:p>
        </p:txBody>
      </p:sp>
      <p:sp>
        <p:nvSpPr>
          <p:cNvPr id="28" name="Text 23"/>
          <p:cNvSpPr/>
          <p:nvPr/>
        </p:nvSpPr>
        <p:spPr>
          <a:xfrm>
            <a:off x="7491293" y="6677739"/>
            <a:ext cx="6357223" cy="220980"/>
          </a:xfrm>
          <a:prstGeom prst="rect">
            <a:avLst/>
          </a:prstGeom>
          <a:noFill/>
          <a:ln/>
        </p:spPr>
        <p:txBody>
          <a:bodyPr wrap="none" lIns="0" tIns="0" rIns="0" bIns="0" rtlCol="0" anchor="t"/>
          <a:lstStyle/>
          <a:p>
            <a:pPr marL="342900" indent="-342900" algn="l">
              <a:lnSpc>
                <a:spcPts val="1700"/>
              </a:lnSpc>
              <a:buSzPct val="100000"/>
              <a:buChar char="•"/>
            </a:pPr>
            <a:r>
              <a:rPr lang="en-US" sz="1200" dirty="0">
                <a:solidFill>
                  <a:srgbClr val="096130"/>
                </a:solidFill>
                <a:latin typeface="Aptos" pitchFamily="34" charset="0"/>
                <a:ea typeface="Aptos" pitchFamily="34" charset="-122"/>
                <a:cs typeface="Aptos" pitchFamily="34" charset="-120"/>
              </a:rPr>
              <a:t>Vấn đề bảo mật dữ liệu</a:t>
            </a:r>
            <a:endParaRPr lang="en-US" sz="1200" dirty="0"/>
          </a:p>
        </p:txBody>
      </p:sp>
      <p:sp>
        <p:nvSpPr>
          <p:cNvPr id="29" name="Shape 24"/>
          <p:cNvSpPr/>
          <p:nvPr/>
        </p:nvSpPr>
        <p:spPr>
          <a:xfrm>
            <a:off x="789503" y="7102435"/>
            <a:ext cx="13051393" cy="586978"/>
          </a:xfrm>
          <a:prstGeom prst="roundRect">
            <a:avLst>
              <a:gd name="adj" fmla="val 9886"/>
            </a:avLst>
          </a:prstGeom>
          <a:solidFill>
            <a:srgbClr val="B6FCB8"/>
          </a:solidFill>
          <a:ln/>
        </p:spPr>
        <p:txBody>
          <a:bodyPr/>
          <a:lstStyle/>
          <a:p>
            <a:endParaRPr lang="en-VN" sz="2400"/>
          </a:p>
        </p:txBody>
      </p:sp>
      <p:pic>
        <p:nvPicPr>
          <p:cNvPr id="30" name="Image 3" descr="preencoded.png"/>
          <p:cNvPicPr>
            <a:picLocks noChangeAspect="1"/>
          </p:cNvPicPr>
          <p:nvPr/>
        </p:nvPicPr>
        <p:blipFill>
          <a:blip r:embed="rId6"/>
          <a:stretch>
            <a:fillRect/>
          </a:stretch>
        </p:blipFill>
        <p:spPr>
          <a:xfrm>
            <a:off x="927616" y="7306628"/>
            <a:ext cx="172641" cy="138112"/>
          </a:xfrm>
          <a:prstGeom prst="rect">
            <a:avLst/>
          </a:prstGeom>
        </p:spPr>
      </p:pic>
      <p:sp>
        <p:nvSpPr>
          <p:cNvPr id="31" name="Text 25"/>
          <p:cNvSpPr/>
          <p:nvPr/>
        </p:nvSpPr>
        <p:spPr>
          <a:xfrm>
            <a:off x="1238369" y="7275076"/>
            <a:ext cx="12464415" cy="220980"/>
          </a:xfrm>
          <a:prstGeom prst="rect">
            <a:avLst/>
          </a:prstGeom>
          <a:noFill/>
          <a:ln/>
        </p:spPr>
        <p:txBody>
          <a:bodyPr wrap="none" lIns="0" tIns="0" rIns="0" bIns="0" rtlCol="0" anchor="t"/>
          <a:lstStyle/>
          <a:p>
            <a:pPr marL="0" indent="0" algn="l">
              <a:lnSpc>
                <a:spcPts val="1700"/>
              </a:lnSpc>
              <a:buNone/>
            </a:pPr>
            <a:r>
              <a:rPr lang="en-US" sz="1200" b="1" dirty="0">
                <a:solidFill>
                  <a:srgbClr val="000000"/>
                </a:solidFill>
                <a:latin typeface="Aptos" pitchFamily="34" charset="0"/>
                <a:ea typeface="Aptos" pitchFamily="34" charset="-122"/>
                <a:cs typeface="Aptos" pitchFamily="34" charset="-120"/>
              </a:rPr>
              <a:t>Ý nghĩa lâm sàng:</a:t>
            </a:r>
            <a:r>
              <a:rPr lang="en-US" sz="1200" dirty="0">
                <a:solidFill>
                  <a:srgbClr val="000000"/>
                </a:solidFill>
                <a:latin typeface="Aptos" pitchFamily="34" charset="0"/>
                <a:ea typeface="Aptos" pitchFamily="34" charset="-122"/>
                <a:cs typeface="Aptos" pitchFamily="34" charset="-120"/>
              </a:rPr>
              <a:t> AI có thể biến oximeter thông thường thành công cụ chẩn đoán mạnh mẽ, mở ra khả năng screening OSA với chi phí thấp và độ chính xác cao tại primary care.</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71274" y="461486"/>
            <a:ext cx="3852029" cy="340876"/>
          </a:xfrm>
          <a:prstGeom prst="rect">
            <a:avLst/>
          </a:prstGeom>
          <a:noFill/>
          <a:ln/>
        </p:spPr>
        <p:txBody>
          <a:bodyPr wrap="none" lIns="0" tIns="0" rIns="0" bIns="0" rtlCol="0" anchor="t"/>
          <a:lstStyle/>
          <a:p>
            <a:pPr marL="0" indent="0" algn="l">
              <a:lnSpc>
                <a:spcPts val="2650"/>
              </a:lnSpc>
              <a:buNone/>
            </a:pPr>
            <a:r>
              <a:rPr lang="en-US" sz="2100" b="1" dirty="0">
                <a:solidFill>
                  <a:srgbClr val="064D26"/>
                </a:solidFill>
                <a:latin typeface="Alexandria Bold" pitchFamily="34" charset="0"/>
                <a:ea typeface="Alexandria Bold" pitchFamily="34" charset="-122"/>
                <a:cs typeface="Alexandria Bold" pitchFamily="34" charset="-120"/>
              </a:rPr>
              <a:t>AI với dữ liệu HSAT đa kênh</a:t>
            </a:r>
            <a:endParaRPr lang="en-US" sz="2100" dirty="0"/>
          </a:p>
        </p:txBody>
      </p:sp>
      <p:pic>
        <p:nvPicPr>
          <p:cNvPr id="3" name="Image 0" descr="preencoded.png"/>
          <p:cNvPicPr>
            <a:picLocks noChangeAspect="1"/>
          </p:cNvPicPr>
          <p:nvPr/>
        </p:nvPicPr>
        <p:blipFill>
          <a:blip r:embed="rId3"/>
          <a:stretch>
            <a:fillRect/>
          </a:stretch>
        </p:blipFill>
        <p:spPr>
          <a:xfrm>
            <a:off x="671274" y="1020485"/>
            <a:ext cx="4274106" cy="4274106"/>
          </a:xfrm>
          <a:prstGeom prst="rect">
            <a:avLst/>
          </a:prstGeom>
        </p:spPr>
      </p:pic>
      <p:sp>
        <p:nvSpPr>
          <p:cNvPr id="4" name="Text 1"/>
          <p:cNvSpPr/>
          <p:nvPr/>
        </p:nvSpPr>
        <p:spPr>
          <a:xfrm>
            <a:off x="671274" y="5403652"/>
            <a:ext cx="1779627" cy="170378"/>
          </a:xfrm>
          <a:prstGeom prst="rect">
            <a:avLst/>
          </a:prstGeom>
          <a:noFill/>
          <a:ln/>
        </p:spPr>
        <p:txBody>
          <a:bodyPr wrap="none" lIns="0" tIns="0" rIns="0" bIns="0" rtlCol="0" anchor="t"/>
          <a:lstStyle/>
          <a:p>
            <a:pPr marL="0" indent="0" algn="l">
              <a:lnSpc>
                <a:spcPts val="1300"/>
              </a:lnSpc>
              <a:buNone/>
            </a:pPr>
            <a:r>
              <a:rPr lang="en-US" sz="1050" b="1" dirty="0">
                <a:solidFill>
                  <a:srgbClr val="096130"/>
                </a:solidFill>
                <a:latin typeface="Alexandria Bold" pitchFamily="34" charset="0"/>
                <a:ea typeface="Alexandria Bold" pitchFamily="34" charset="-122"/>
                <a:cs typeface="Alexandria Bold" pitchFamily="34" charset="-120"/>
              </a:rPr>
              <a:t>Nghiên cứu Yuceege 2013</a:t>
            </a:r>
            <a:endParaRPr lang="en-US" sz="1050" dirty="0"/>
          </a:p>
        </p:txBody>
      </p:sp>
      <p:sp>
        <p:nvSpPr>
          <p:cNvPr id="5" name="Text 2"/>
          <p:cNvSpPr/>
          <p:nvPr/>
        </p:nvSpPr>
        <p:spPr>
          <a:xfrm>
            <a:off x="671274" y="5639395"/>
            <a:ext cx="6575703" cy="348853"/>
          </a:xfrm>
          <a:prstGeom prst="rect">
            <a:avLst/>
          </a:prstGeom>
          <a:noFill/>
          <a:ln/>
        </p:spPr>
        <p:txBody>
          <a:bodyPr wrap="square" lIns="0" tIns="0" rIns="0" bIns="0" rtlCol="0" anchor="t"/>
          <a:lstStyle/>
          <a:p>
            <a:pPr marL="0" indent="0" algn="l">
              <a:lnSpc>
                <a:spcPts val="1350"/>
              </a:lnSpc>
              <a:buNone/>
            </a:pPr>
            <a:r>
              <a:rPr lang="en-US" sz="850" dirty="0">
                <a:solidFill>
                  <a:srgbClr val="096130"/>
                </a:solidFill>
                <a:latin typeface="Aptos" pitchFamily="34" charset="0"/>
                <a:ea typeface="Aptos" pitchFamily="34" charset="-122"/>
                <a:cs typeface="Aptos" pitchFamily="34" charset="-120"/>
              </a:rPr>
              <a:t>Sử dụng Support Vector Machine (SVM) với dữ liệu HSAT (flow, effort, SpO₂). </a:t>
            </a:r>
            <a:r>
              <a:rPr lang="en-US" sz="850" b="1" dirty="0">
                <a:solidFill>
                  <a:srgbClr val="096130"/>
                </a:solidFill>
                <a:latin typeface="Aptos" pitchFamily="34" charset="0"/>
                <a:ea typeface="Aptos" pitchFamily="34" charset="-122"/>
                <a:cs typeface="Aptos" pitchFamily="34" charset="-120"/>
              </a:rPr>
              <a:t>Accuracy ~85-90%</a:t>
            </a:r>
            <a:r>
              <a:rPr lang="en-US" sz="850" dirty="0">
                <a:solidFill>
                  <a:srgbClr val="096130"/>
                </a:solidFill>
                <a:latin typeface="Aptos" pitchFamily="34" charset="0"/>
                <a:ea typeface="Aptos" pitchFamily="34" charset="-122"/>
                <a:cs typeface="Aptos" pitchFamily="34" charset="-120"/>
              </a:rPr>
              <a:t> trong phân loại OSA, mở đầu cho ứng dụng AI trong chẩn đoán giấc ngủ.</a:t>
            </a:r>
            <a:endParaRPr lang="en-US" sz="850" dirty="0"/>
          </a:p>
        </p:txBody>
      </p:sp>
      <p:pic>
        <p:nvPicPr>
          <p:cNvPr id="6" name="Image 1" descr="preencoded.png"/>
          <p:cNvPicPr>
            <a:picLocks noChangeAspect="1"/>
          </p:cNvPicPr>
          <p:nvPr/>
        </p:nvPicPr>
        <p:blipFill>
          <a:blip r:embed="rId4"/>
          <a:stretch>
            <a:fillRect/>
          </a:stretch>
        </p:blipFill>
        <p:spPr>
          <a:xfrm>
            <a:off x="7383304" y="1020485"/>
            <a:ext cx="4274225" cy="4274225"/>
          </a:xfrm>
          <a:prstGeom prst="rect">
            <a:avLst/>
          </a:prstGeom>
        </p:spPr>
      </p:pic>
      <p:sp>
        <p:nvSpPr>
          <p:cNvPr id="7" name="Text 3"/>
          <p:cNvSpPr/>
          <p:nvPr/>
        </p:nvSpPr>
        <p:spPr>
          <a:xfrm>
            <a:off x="7383304" y="5403771"/>
            <a:ext cx="1608534" cy="170378"/>
          </a:xfrm>
          <a:prstGeom prst="rect">
            <a:avLst/>
          </a:prstGeom>
          <a:noFill/>
          <a:ln/>
        </p:spPr>
        <p:txBody>
          <a:bodyPr wrap="none" lIns="0" tIns="0" rIns="0" bIns="0" rtlCol="0" anchor="t"/>
          <a:lstStyle/>
          <a:p>
            <a:pPr marL="0" indent="0" algn="l">
              <a:lnSpc>
                <a:spcPts val="1300"/>
              </a:lnSpc>
              <a:buNone/>
            </a:pPr>
            <a:r>
              <a:rPr lang="en-US" sz="1050" b="1" dirty="0">
                <a:solidFill>
                  <a:srgbClr val="096130"/>
                </a:solidFill>
                <a:latin typeface="Alexandria Bold" pitchFamily="34" charset="0"/>
                <a:ea typeface="Alexandria Bold" pitchFamily="34" charset="-122"/>
                <a:cs typeface="Alexandria Bold" pitchFamily="34" charset="-120"/>
              </a:rPr>
              <a:t>Nghiên cứu Garde 2014</a:t>
            </a:r>
            <a:endParaRPr lang="en-US" sz="1050" dirty="0"/>
          </a:p>
        </p:txBody>
      </p:sp>
      <p:sp>
        <p:nvSpPr>
          <p:cNvPr id="8" name="Text 4"/>
          <p:cNvSpPr/>
          <p:nvPr/>
        </p:nvSpPr>
        <p:spPr>
          <a:xfrm>
            <a:off x="7383304" y="5639514"/>
            <a:ext cx="6575822" cy="348853"/>
          </a:xfrm>
          <a:prstGeom prst="rect">
            <a:avLst/>
          </a:prstGeom>
          <a:noFill/>
          <a:ln/>
        </p:spPr>
        <p:txBody>
          <a:bodyPr wrap="square" lIns="0" tIns="0" rIns="0" bIns="0" rtlCol="0" anchor="t"/>
          <a:lstStyle/>
          <a:p>
            <a:pPr marL="0" indent="0" algn="l">
              <a:lnSpc>
                <a:spcPts val="1350"/>
              </a:lnSpc>
              <a:buNone/>
            </a:pPr>
            <a:r>
              <a:rPr lang="en-US" sz="850" dirty="0">
                <a:solidFill>
                  <a:srgbClr val="096130"/>
                </a:solidFill>
                <a:latin typeface="Aptos" pitchFamily="34" charset="0"/>
                <a:ea typeface="Aptos" pitchFamily="34" charset="-122"/>
                <a:cs typeface="Aptos" pitchFamily="34" charset="-120"/>
              </a:rPr>
              <a:t>Random forest với đặc trưng từ nasal flow và SpO₂. </a:t>
            </a:r>
            <a:r>
              <a:rPr lang="en-US" sz="850" b="1" dirty="0">
                <a:solidFill>
                  <a:srgbClr val="096130"/>
                </a:solidFill>
                <a:latin typeface="Aptos" pitchFamily="34" charset="0"/>
                <a:ea typeface="Aptos" pitchFamily="34" charset="-122"/>
                <a:cs typeface="Aptos" pitchFamily="34" charset="-120"/>
              </a:rPr>
              <a:t>Sensitivity 88%, Specificity 82%</a:t>
            </a:r>
            <a:r>
              <a:rPr lang="en-US" sz="850" dirty="0">
                <a:solidFill>
                  <a:srgbClr val="096130"/>
                </a:solidFill>
                <a:latin typeface="Aptos" pitchFamily="34" charset="0"/>
                <a:ea typeface="Aptos" pitchFamily="34" charset="-122"/>
                <a:cs typeface="Aptos" pitchFamily="34" charset="-120"/>
              </a:rPr>
              <a:t>. Chứng minh tính khả thi của machine learning trong thực hành lâm sàng.</a:t>
            </a:r>
            <a:endParaRPr lang="en-US" sz="850" dirty="0"/>
          </a:p>
        </p:txBody>
      </p:sp>
      <p:sp>
        <p:nvSpPr>
          <p:cNvPr id="9" name="Text 5"/>
          <p:cNvSpPr/>
          <p:nvPr/>
        </p:nvSpPr>
        <p:spPr>
          <a:xfrm>
            <a:off x="671274" y="6151959"/>
            <a:ext cx="2200037" cy="272772"/>
          </a:xfrm>
          <a:prstGeom prst="rect">
            <a:avLst/>
          </a:prstGeom>
          <a:noFill/>
          <a:ln/>
        </p:spPr>
        <p:txBody>
          <a:bodyPr wrap="none" lIns="0" tIns="0" rIns="0" bIns="0" rtlCol="0" anchor="t"/>
          <a:lstStyle/>
          <a:p>
            <a:pPr marL="0" indent="0" algn="l">
              <a:lnSpc>
                <a:spcPts val="2100"/>
              </a:lnSpc>
              <a:buNone/>
            </a:pPr>
            <a:r>
              <a:rPr lang="en-US" sz="1700" b="1" dirty="0">
                <a:solidFill>
                  <a:srgbClr val="064D26"/>
                </a:solidFill>
                <a:latin typeface="Alexandria Bold" pitchFamily="34" charset="0"/>
                <a:ea typeface="Alexandria Bold" pitchFamily="34" charset="-122"/>
                <a:cs typeface="Alexandria Bold" pitchFamily="34" charset="-120"/>
              </a:rPr>
              <a:t>Ý nghĩa và tác động</a:t>
            </a:r>
            <a:endParaRPr lang="en-US" sz="1700" dirty="0"/>
          </a:p>
        </p:txBody>
      </p:sp>
      <p:sp>
        <p:nvSpPr>
          <p:cNvPr id="10" name="Text 6"/>
          <p:cNvSpPr/>
          <p:nvPr/>
        </p:nvSpPr>
        <p:spPr>
          <a:xfrm>
            <a:off x="671274" y="6588323"/>
            <a:ext cx="13287851" cy="174427"/>
          </a:xfrm>
          <a:prstGeom prst="rect">
            <a:avLst/>
          </a:prstGeom>
          <a:noFill/>
          <a:ln/>
        </p:spPr>
        <p:txBody>
          <a:bodyPr wrap="none" lIns="0" tIns="0" rIns="0" bIns="0" rtlCol="0" anchor="t"/>
          <a:lstStyle/>
          <a:p>
            <a:pPr marL="0" indent="0" algn="l">
              <a:lnSpc>
                <a:spcPts val="1350"/>
              </a:lnSpc>
              <a:buNone/>
            </a:pPr>
            <a:r>
              <a:rPr lang="en-US" sz="850" dirty="0">
                <a:solidFill>
                  <a:srgbClr val="096130"/>
                </a:solidFill>
                <a:latin typeface="Aptos" pitchFamily="34" charset="0"/>
                <a:ea typeface="Aptos" pitchFamily="34" charset="-122"/>
                <a:cs typeface="Aptos" pitchFamily="34" charset="-120"/>
              </a:rPr>
              <a:t>AI cho phép </a:t>
            </a:r>
            <a:r>
              <a:rPr lang="en-US" sz="850" b="1" dirty="0">
                <a:solidFill>
                  <a:srgbClr val="608571"/>
                </a:solidFill>
                <a:latin typeface="Aptos" pitchFamily="34" charset="0"/>
                <a:ea typeface="Aptos" pitchFamily="34" charset="-122"/>
                <a:cs typeface="Aptos" pitchFamily="34" charset="-120"/>
              </a:rPr>
              <a:t>tự động đọc HSAT</a:t>
            </a:r>
            <a:r>
              <a:rPr lang="en-US" sz="850" dirty="0">
                <a:solidFill>
                  <a:srgbClr val="096130"/>
                </a:solidFill>
                <a:latin typeface="Aptos" pitchFamily="34" charset="0"/>
                <a:ea typeface="Aptos" pitchFamily="34" charset="-122"/>
                <a:cs typeface="Aptos" pitchFamily="34" charset="-120"/>
              </a:rPr>
              <a:t>, giảm gánh nặng cho kỹ thuật viên, tiết kiệm thời gian đáng kể. Điều này đặc biệt quan trọng trong bối cảnh thiếu nhân lực chuyên môn.</a:t>
            </a:r>
            <a:endParaRPr lang="en-US" sz="850" dirty="0"/>
          </a:p>
        </p:txBody>
      </p:sp>
      <p:sp>
        <p:nvSpPr>
          <p:cNvPr id="11" name="Text 7"/>
          <p:cNvSpPr/>
          <p:nvPr/>
        </p:nvSpPr>
        <p:spPr>
          <a:xfrm>
            <a:off x="671274" y="6994446"/>
            <a:ext cx="1636276" cy="204430"/>
          </a:xfrm>
          <a:prstGeom prst="rect">
            <a:avLst/>
          </a:prstGeom>
          <a:noFill/>
          <a:ln/>
        </p:spPr>
        <p:txBody>
          <a:bodyPr wrap="none" lIns="0" tIns="0" rIns="0" bIns="0" rtlCol="0" anchor="t"/>
          <a:lstStyle/>
          <a:p>
            <a:pPr marL="0" indent="0" algn="l">
              <a:lnSpc>
                <a:spcPts val="1600"/>
              </a:lnSpc>
              <a:buNone/>
            </a:pPr>
            <a:r>
              <a:rPr lang="en-US" sz="1250" b="1" dirty="0">
                <a:solidFill>
                  <a:srgbClr val="064D26"/>
                </a:solidFill>
                <a:latin typeface="Alexandria Bold" pitchFamily="34" charset="0"/>
                <a:ea typeface="Alexandria Bold" pitchFamily="34" charset="-122"/>
                <a:cs typeface="Alexandria Bold" pitchFamily="34" charset="-120"/>
              </a:rPr>
              <a:t>Lợi ích của AI HSAT</a:t>
            </a:r>
            <a:endParaRPr lang="en-US" sz="1250" dirty="0"/>
          </a:p>
        </p:txBody>
      </p:sp>
      <p:sp>
        <p:nvSpPr>
          <p:cNvPr id="12" name="Text 8"/>
          <p:cNvSpPr/>
          <p:nvPr/>
        </p:nvSpPr>
        <p:spPr>
          <a:xfrm>
            <a:off x="671274" y="7307937"/>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Giảm thời gian phân tích từ 2-3 giờ xuống 10-15 phút</a:t>
            </a:r>
            <a:endParaRPr lang="en-US" sz="850" dirty="0"/>
          </a:p>
        </p:txBody>
      </p:sp>
      <p:sp>
        <p:nvSpPr>
          <p:cNvPr id="13" name="Text 9"/>
          <p:cNvSpPr/>
          <p:nvPr/>
        </p:nvSpPr>
        <p:spPr>
          <a:xfrm>
            <a:off x="671274" y="7520464"/>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Chuẩn hóa kết quả, giảm bias cá nhân</a:t>
            </a:r>
            <a:endParaRPr lang="en-US" sz="850" dirty="0"/>
          </a:p>
        </p:txBody>
      </p:sp>
      <p:sp>
        <p:nvSpPr>
          <p:cNvPr id="14" name="Text 10"/>
          <p:cNvSpPr/>
          <p:nvPr/>
        </p:nvSpPr>
        <p:spPr>
          <a:xfrm>
            <a:off x="671274" y="7732990"/>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Có thể xử lý khối lượng lớn dữ liệu</a:t>
            </a:r>
            <a:endParaRPr lang="en-US" sz="850" dirty="0"/>
          </a:p>
        </p:txBody>
      </p:sp>
      <p:sp>
        <p:nvSpPr>
          <p:cNvPr id="15" name="Text 11"/>
          <p:cNvSpPr/>
          <p:nvPr/>
        </p:nvSpPr>
        <p:spPr>
          <a:xfrm>
            <a:off x="671274" y="7945517"/>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Phát hiện pattern phức tạp con người khó nhận ra</a:t>
            </a:r>
            <a:endParaRPr lang="en-US" sz="850" dirty="0"/>
          </a:p>
        </p:txBody>
      </p:sp>
      <p:sp>
        <p:nvSpPr>
          <p:cNvPr id="16" name="Text 12"/>
          <p:cNvSpPr/>
          <p:nvPr/>
        </p:nvSpPr>
        <p:spPr>
          <a:xfrm>
            <a:off x="7455813" y="6994446"/>
            <a:ext cx="1791533" cy="204430"/>
          </a:xfrm>
          <a:prstGeom prst="rect">
            <a:avLst/>
          </a:prstGeom>
          <a:noFill/>
          <a:ln/>
        </p:spPr>
        <p:txBody>
          <a:bodyPr wrap="none" lIns="0" tIns="0" rIns="0" bIns="0" rtlCol="0" anchor="t"/>
          <a:lstStyle/>
          <a:p>
            <a:pPr marL="0" indent="0" algn="l">
              <a:lnSpc>
                <a:spcPts val="1600"/>
              </a:lnSpc>
              <a:buNone/>
            </a:pPr>
            <a:r>
              <a:rPr lang="en-US" sz="1250" b="1" dirty="0">
                <a:solidFill>
                  <a:srgbClr val="064D26"/>
                </a:solidFill>
                <a:latin typeface="Alexandria Bold" pitchFamily="34" charset="0"/>
                <a:ea typeface="Alexandria Bold" pitchFamily="34" charset="-122"/>
                <a:cs typeface="Alexandria Bold" pitchFamily="34" charset="-120"/>
              </a:rPr>
              <a:t>Thách thức triển khai</a:t>
            </a:r>
            <a:endParaRPr lang="en-US" sz="1250" dirty="0"/>
          </a:p>
        </p:txBody>
      </p:sp>
      <p:sp>
        <p:nvSpPr>
          <p:cNvPr id="17" name="Text 13"/>
          <p:cNvSpPr/>
          <p:nvPr/>
        </p:nvSpPr>
        <p:spPr>
          <a:xfrm>
            <a:off x="7455813" y="7307937"/>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Cần chuẩn hóa dữ liệu đa trung tâm</a:t>
            </a:r>
            <a:endParaRPr lang="en-US" sz="850" dirty="0"/>
          </a:p>
        </p:txBody>
      </p:sp>
      <p:sp>
        <p:nvSpPr>
          <p:cNvPr id="18" name="Text 14"/>
          <p:cNvSpPr/>
          <p:nvPr/>
        </p:nvSpPr>
        <p:spPr>
          <a:xfrm>
            <a:off x="7455813" y="7520464"/>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Validation trên quần thể đa dạng</a:t>
            </a:r>
            <a:endParaRPr lang="en-US" sz="850" dirty="0"/>
          </a:p>
        </p:txBody>
      </p:sp>
      <p:sp>
        <p:nvSpPr>
          <p:cNvPr id="19" name="Text 15"/>
          <p:cNvSpPr/>
          <p:nvPr/>
        </p:nvSpPr>
        <p:spPr>
          <a:xfrm>
            <a:off x="7455813" y="7732990"/>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Đầu tư hạ tầng công nghệ</a:t>
            </a:r>
            <a:endParaRPr lang="en-US" sz="850" dirty="0"/>
          </a:p>
        </p:txBody>
      </p:sp>
      <p:sp>
        <p:nvSpPr>
          <p:cNvPr id="20" name="Text 16"/>
          <p:cNvSpPr/>
          <p:nvPr/>
        </p:nvSpPr>
        <p:spPr>
          <a:xfrm>
            <a:off x="7455813" y="7945517"/>
            <a:ext cx="6510933" cy="174427"/>
          </a:xfrm>
          <a:prstGeom prst="rect">
            <a:avLst/>
          </a:prstGeom>
          <a:noFill/>
          <a:ln/>
        </p:spPr>
        <p:txBody>
          <a:bodyPr wrap="none" lIns="0" tIns="0" rIns="0" bIns="0" rtlCol="0" anchor="t"/>
          <a:lstStyle/>
          <a:p>
            <a:pPr marL="342900" indent="-342900" algn="l">
              <a:lnSpc>
                <a:spcPts val="1350"/>
              </a:lnSpc>
              <a:buSzPct val="100000"/>
              <a:buChar char="•"/>
            </a:pPr>
            <a:r>
              <a:rPr lang="en-US" sz="850" dirty="0">
                <a:solidFill>
                  <a:srgbClr val="096130"/>
                </a:solidFill>
                <a:latin typeface="Aptos" pitchFamily="34" charset="0"/>
                <a:ea typeface="Aptos" pitchFamily="34" charset="-122"/>
                <a:cs typeface="Aptos" pitchFamily="34" charset="-120"/>
              </a:rPr>
              <a:t>Đào tạo nhân viên sử dụng AI</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00539" y="344091"/>
            <a:ext cx="3143964" cy="254198"/>
          </a:xfrm>
          <a:prstGeom prst="rect">
            <a:avLst/>
          </a:prstGeom>
          <a:noFill/>
          <a:ln/>
        </p:spPr>
        <p:txBody>
          <a:bodyPr wrap="none" lIns="0" tIns="0" rIns="0" bIns="0" rtlCol="0" anchor="t"/>
          <a:lstStyle/>
          <a:p>
            <a:pPr marL="0" indent="0" algn="l">
              <a:lnSpc>
                <a:spcPts val="2000"/>
              </a:lnSpc>
              <a:buNone/>
            </a:pPr>
            <a:r>
              <a:rPr lang="en-US" sz="1600" b="1" dirty="0">
                <a:solidFill>
                  <a:srgbClr val="064D26"/>
                </a:solidFill>
                <a:latin typeface="Alexandria Bold" pitchFamily="34" charset="0"/>
                <a:ea typeface="Alexandria Bold" pitchFamily="34" charset="-122"/>
                <a:cs typeface="Alexandria Bold" pitchFamily="34" charset="-120"/>
              </a:rPr>
              <a:t>AI với smartphone &amp; wearable</a:t>
            </a:r>
            <a:endParaRPr lang="en-US" sz="1600" dirty="0"/>
          </a:p>
        </p:txBody>
      </p:sp>
      <p:sp>
        <p:nvSpPr>
          <p:cNvPr id="3" name="Shape 1"/>
          <p:cNvSpPr/>
          <p:nvPr/>
        </p:nvSpPr>
        <p:spPr>
          <a:xfrm>
            <a:off x="7311390" y="760928"/>
            <a:ext cx="7620" cy="6546056"/>
          </a:xfrm>
          <a:prstGeom prst="roundRect">
            <a:avLst>
              <a:gd name="adj" fmla="val 448349"/>
            </a:avLst>
          </a:prstGeom>
          <a:solidFill>
            <a:srgbClr val="C7D0CB"/>
          </a:solidFill>
          <a:ln/>
        </p:spPr>
        <p:txBody>
          <a:bodyPr/>
          <a:lstStyle/>
          <a:p>
            <a:endParaRPr lang="en-VN"/>
          </a:p>
        </p:txBody>
      </p:sp>
      <p:sp>
        <p:nvSpPr>
          <p:cNvPr id="4" name="Shape 2"/>
          <p:cNvSpPr/>
          <p:nvPr/>
        </p:nvSpPr>
        <p:spPr>
          <a:xfrm>
            <a:off x="492919" y="760928"/>
            <a:ext cx="6814661" cy="3191708"/>
          </a:xfrm>
          <a:prstGeom prst="roundRect">
            <a:avLst>
              <a:gd name="adj" fmla="val 1070"/>
            </a:avLst>
          </a:prstGeom>
          <a:solidFill>
            <a:srgbClr val="E1EAE5"/>
          </a:solidFill>
          <a:ln w="7620">
            <a:solidFill>
              <a:srgbClr val="C7D0CB"/>
            </a:solidFill>
            <a:prstDash val="solid"/>
          </a:ln>
        </p:spPr>
        <p:txBody>
          <a:bodyPr/>
          <a:lstStyle/>
          <a:p>
            <a:endParaRPr lang="en-VN"/>
          </a:p>
        </p:txBody>
      </p:sp>
      <p:sp>
        <p:nvSpPr>
          <p:cNvPr id="5" name="Text 3"/>
          <p:cNvSpPr/>
          <p:nvPr/>
        </p:nvSpPr>
        <p:spPr>
          <a:xfrm>
            <a:off x="4534733" y="849868"/>
            <a:ext cx="2691527" cy="152519"/>
          </a:xfrm>
          <a:prstGeom prst="rect">
            <a:avLst/>
          </a:prstGeom>
          <a:noFill/>
          <a:ln/>
        </p:spPr>
        <p:txBody>
          <a:bodyPr wrap="none" lIns="0" tIns="0" rIns="0" bIns="0" rtlCol="0" anchor="t"/>
          <a:lstStyle/>
          <a:p>
            <a:pPr marL="0" indent="0" algn="r">
              <a:lnSpc>
                <a:spcPts val="1200"/>
              </a:lnSpc>
              <a:buNone/>
            </a:pPr>
            <a:r>
              <a:rPr lang="en-US" sz="950" b="1" dirty="0">
                <a:solidFill>
                  <a:srgbClr val="096130"/>
                </a:solidFill>
                <a:latin typeface="Alexandria Bold" pitchFamily="34" charset="0"/>
                <a:ea typeface="Alexandria Bold" pitchFamily="34" charset="-122"/>
                <a:cs typeface="Alexandria Bold" pitchFamily="34" charset="-120"/>
              </a:rPr>
              <a:t>Firefly App - Smartphone Acoustic Sensing</a:t>
            </a:r>
            <a:endParaRPr lang="en-US" sz="950" dirty="0"/>
          </a:p>
        </p:txBody>
      </p:sp>
      <p:sp>
        <p:nvSpPr>
          <p:cNvPr id="6" name="Text 4"/>
          <p:cNvSpPr/>
          <p:nvPr/>
        </p:nvSpPr>
        <p:spPr>
          <a:xfrm>
            <a:off x="581858" y="1051084"/>
            <a:ext cx="6644402" cy="130016"/>
          </a:xfrm>
          <a:prstGeom prst="rect">
            <a:avLst/>
          </a:prstGeom>
          <a:noFill/>
          <a:ln/>
        </p:spPr>
        <p:txBody>
          <a:bodyPr wrap="none" lIns="0" tIns="0" rIns="0" bIns="0" rtlCol="0" anchor="t"/>
          <a:lstStyle/>
          <a:p>
            <a:pPr marL="0" indent="0" algn="r">
              <a:lnSpc>
                <a:spcPts val="1000"/>
              </a:lnSpc>
              <a:buNone/>
            </a:pPr>
            <a:r>
              <a:rPr lang="en-US" sz="600" dirty="0">
                <a:solidFill>
                  <a:srgbClr val="096130"/>
                </a:solidFill>
                <a:latin typeface="Aptos" pitchFamily="34" charset="0"/>
                <a:ea typeface="Aptos" pitchFamily="34" charset="-122"/>
                <a:cs typeface="Aptos" pitchFamily="34" charset="-120"/>
              </a:rPr>
              <a:t>Nghiên cứu Alshaer 2023 sử dụng deep learning phân tích tiếng ngáy và thở. </a:t>
            </a:r>
            <a:r>
              <a:rPr lang="en-US" sz="600" dirty="0">
                <a:solidFill>
                  <a:srgbClr val="FFFFFF"/>
                </a:solidFill>
                <a:highlight>
                  <a:srgbClr val="608571"/>
                </a:highlight>
                <a:latin typeface="Aptos" pitchFamily="34" charset="0"/>
                <a:ea typeface="Aptos" pitchFamily="34" charset="-122"/>
                <a:cs typeface="Aptos" pitchFamily="34" charset="-120"/>
              </a:rPr>
              <a:t>Accuracy: 81%</a:t>
            </a:r>
            <a:r>
              <a:rPr lang="en-US" sz="600" dirty="0">
                <a:solidFill>
                  <a:srgbClr val="096130"/>
                </a:solidFill>
                <a:latin typeface="Aptos" pitchFamily="34" charset="0"/>
                <a:ea typeface="Aptos" pitchFamily="34" charset="-122"/>
                <a:cs typeface="Aptos" pitchFamily="34" charset="-120"/>
              </a:rPr>
              <a:t> trong phát hiện OSA trung bình-nặng. Ứng dụng dễ sử dụng, chỉ cần đặt điện thoại gần giường.</a:t>
            </a:r>
            <a:endParaRPr lang="en-US" sz="600" dirty="0"/>
          </a:p>
        </p:txBody>
      </p:sp>
      <p:pic>
        <p:nvPicPr>
          <p:cNvPr id="7" name="Image 0" descr="preencoded.png"/>
          <p:cNvPicPr>
            <a:picLocks noChangeAspect="1"/>
          </p:cNvPicPr>
          <p:nvPr/>
        </p:nvPicPr>
        <p:blipFill>
          <a:blip r:embed="rId3"/>
          <a:stretch>
            <a:fillRect/>
          </a:stretch>
        </p:blipFill>
        <p:spPr>
          <a:xfrm>
            <a:off x="2907506" y="1272540"/>
            <a:ext cx="4318754" cy="2591157"/>
          </a:xfrm>
          <a:prstGeom prst="rect">
            <a:avLst/>
          </a:prstGeom>
        </p:spPr>
      </p:pic>
      <p:sp>
        <p:nvSpPr>
          <p:cNvPr id="8" name="Shape 5"/>
          <p:cNvSpPr/>
          <p:nvPr/>
        </p:nvSpPr>
        <p:spPr>
          <a:xfrm>
            <a:off x="7322820" y="4115276"/>
            <a:ext cx="6814661" cy="3191708"/>
          </a:xfrm>
          <a:prstGeom prst="rect">
            <a:avLst/>
          </a:prstGeom>
          <a:solidFill>
            <a:srgbClr val="E1EAE5"/>
          </a:solidFill>
          <a:ln w="7620">
            <a:solidFill>
              <a:srgbClr val="C7D0CB"/>
            </a:solidFill>
            <a:prstDash val="solid"/>
          </a:ln>
        </p:spPr>
        <p:txBody>
          <a:bodyPr/>
          <a:lstStyle/>
          <a:p>
            <a:endParaRPr lang="en-VN"/>
          </a:p>
        </p:txBody>
      </p:sp>
      <p:sp>
        <p:nvSpPr>
          <p:cNvPr id="9" name="Text 6"/>
          <p:cNvSpPr/>
          <p:nvPr/>
        </p:nvSpPr>
        <p:spPr>
          <a:xfrm>
            <a:off x="7404140" y="4204216"/>
            <a:ext cx="1636990" cy="152519"/>
          </a:xfrm>
          <a:prstGeom prst="rect">
            <a:avLst/>
          </a:prstGeom>
          <a:noFill/>
          <a:ln/>
        </p:spPr>
        <p:txBody>
          <a:bodyPr wrap="none" lIns="0" tIns="0" rIns="0" bIns="0" rtlCol="0" anchor="t"/>
          <a:lstStyle/>
          <a:p>
            <a:pPr marL="0" indent="0" algn="l">
              <a:lnSpc>
                <a:spcPts val="1200"/>
              </a:lnSpc>
              <a:buNone/>
            </a:pPr>
            <a:r>
              <a:rPr lang="en-US" sz="950" b="1" dirty="0">
                <a:solidFill>
                  <a:srgbClr val="096130"/>
                </a:solidFill>
                <a:latin typeface="Alexandria Bold" pitchFamily="34" charset="0"/>
                <a:ea typeface="Alexandria Bold" pitchFamily="34" charset="-122"/>
                <a:cs typeface="Alexandria Bold" pitchFamily="34" charset="-120"/>
              </a:rPr>
              <a:t>Wearable PPG Technology</a:t>
            </a:r>
            <a:endParaRPr lang="en-US" sz="950" dirty="0"/>
          </a:p>
        </p:txBody>
      </p:sp>
      <p:sp>
        <p:nvSpPr>
          <p:cNvPr id="10" name="Text 7"/>
          <p:cNvSpPr/>
          <p:nvPr/>
        </p:nvSpPr>
        <p:spPr>
          <a:xfrm>
            <a:off x="7404140" y="4405432"/>
            <a:ext cx="6644402" cy="130016"/>
          </a:xfrm>
          <a:prstGeom prst="rect">
            <a:avLst/>
          </a:prstGeom>
          <a:noFill/>
          <a:ln/>
        </p:spPr>
        <p:txBody>
          <a:bodyPr wrap="none" lIns="0" tIns="0" rIns="0" bIns="0" rtlCol="0" anchor="t"/>
          <a:lstStyle/>
          <a:p>
            <a:pPr marL="0" indent="0" algn="l">
              <a:lnSpc>
                <a:spcPts val="1000"/>
              </a:lnSpc>
              <a:buNone/>
            </a:pPr>
            <a:r>
              <a:rPr lang="en-US" sz="600" dirty="0">
                <a:solidFill>
                  <a:srgbClr val="096130"/>
                </a:solidFill>
                <a:latin typeface="Aptos" pitchFamily="34" charset="0"/>
                <a:ea typeface="Aptos" pitchFamily="34" charset="-122"/>
                <a:cs typeface="Aptos" pitchFamily="34" charset="-120"/>
              </a:rPr>
              <a:t>de Zambotti 2019 nghiên cứu thuật toán deep learning phân tích PPG từ đồng hồ thông minh. </a:t>
            </a:r>
            <a:r>
              <a:rPr lang="en-US" sz="600" dirty="0">
                <a:solidFill>
                  <a:srgbClr val="FFFFFF"/>
                </a:solidFill>
                <a:highlight>
                  <a:srgbClr val="608571"/>
                </a:highlight>
                <a:latin typeface="Aptos" pitchFamily="34" charset="0"/>
                <a:ea typeface="Aptos" pitchFamily="34" charset="-122"/>
                <a:cs typeface="Aptos" pitchFamily="34" charset="-120"/>
              </a:rPr>
              <a:t>AUC ~0.85</a:t>
            </a:r>
            <a:r>
              <a:rPr lang="en-US" sz="600" dirty="0">
                <a:solidFill>
                  <a:srgbClr val="096130"/>
                </a:solidFill>
                <a:latin typeface="Aptos" pitchFamily="34" charset="0"/>
                <a:ea typeface="Aptos" pitchFamily="34" charset="-122"/>
                <a:cs typeface="Aptos" pitchFamily="34" charset="-120"/>
              </a:rPr>
              <a:t> cho OSA moderate-to-severe. Wearable mang lại tiện lợi tối đa cho người dùng.</a:t>
            </a:r>
            <a:endParaRPr lang="en-US" sz="600" dirty="0"/>
          </a:p>
        </p:txBody>
      </p:sp>
      <p:pic>
        <p:nvPicPr>
          <p:cNvPr id="11" name="Image 1" descr="preencoded.png"/>
          <p:cNvPicPr>
            <a:picLocks noChangeAspect="1"/>
          </p:cNvPicPr>
          <p:nvPr/>
        </p:nvPicPr>
        <p:blipFill>
          <a:blip r:embed="rId4"/>
          <a:stretch>
            <a:fillRect/>
          </a:stretch>
        </p:blipFill>
        <p:spPr>
          <a:xfrm>
            <a:off x="7404140" y="4626888"/>
            <a:ext cx="4318754" cy="2591157"/>
          </a:xfrm>
          <a:prstGeom prst="rect">
            <a:avLst/>
          </a:prstGeom>
        </p:spPr>
      </p:pic>
      <p:sp>
        <p:nvSpPr>
          <p:cNvPr id="12" name="Text 8"/>
          <p:cNvSpPr/>
          <p:nvPr/>
        </p:nvSpPr>
        <p:spPr>
          <a:xfrm>
            <a:off x="500539" y="7428905"/>
            <a:ext cx="1626751" cy="203240"/>
          </a:xfrm>
          <a:prstGeom prst="rect">
            <a:avLst/>
          </a:prstGeom>
          <a:noFill/>
          <a:ln/>
        </p:spPr>
        <p:txBody>
          <a:bodyPr wrap="none" lIns="0" tIns="0" rIns="0" bIns="0" rtlCol="0" anchor="t"/>
          <a:lstStyle/>
          <a:p>
            <a:pPr marL="0" indent="0" algn="l">
              <a:lnSpc>
                <a:spcPts val="1600"/>
              </a:lnSpc>
              <a:buNone/>
            </a:pPr>
            <a:r>
              <a:rPr lang="en-US" sz="1250" b="1" dirty="0">
                <a:solidFill>
                  <a:srgbClr val="064D26"/>
                </a:solidFill>
                <a:latin typeface="Alexandria Bold" pitchFamily="34" charset="0"/>
                <a:ea typeface="Alexandria Bold" pitchFamily="34" charset="-122"/>
                <a:cs typeface="Alexandria Bold" pitchFamily="34" charset="-120"/>
              </a:rPr>
              <a:t>Đánh giá tổng thể</a:t>
            </a:r>
            <a:endParaRPr lang="en-US" sz="1250" dirty="0"/>
          </a:p>
        </p:txBody>
      </p:sp>
      <p:sp>
        <p:nvSpPr>
          <p:cNvPr id="13" name="Text 9"/>
          <p:cNvSpPr/>
          <p:nvPr/>
        </p:nvSpPr>
        <p:spPr>
          <a:xfrm>
            <a:off x="500539" y="7835384"/>
            <a:ext cx="1220033" cy="152519"/>
          </a:xfrm>
          <a:prstGeom prst="rect">
            <a:avLst/>
          </a:prstGeom>
          <a:noFill/>
          <a:ln/>
        </p:spPr>
        <p:txBody>
          <a:bodyPr wrap="none" lIns="0" tIns="0" rIns="0" bIns="0" rtlCol="0" anchor="t"/>
          <a:lstStyle/>
          <a:p>
            <a:pPr marL="0" indent="0" algn="l">
              <a:lnSpc>
                <a:spcPts val="1200"/>
              </a:lnSpc>
              <a:buNone/>
            </a:pPr>
            <a:r>
              <a:rPr lang="en-US" sz="950" b="1" dirty="0">
                <a:solidFill>
                  <a:srgbClr val="064D26"/>
                </a:solidFill>
                <a:latin typeface="Alexandria Bold" pitchFamily="34" charset="0"/>
                <a:ea typeface="Alexandria Bold" pitchFamily="34" charset="-122"/>
                <a:cs typeface="Alexandria Bold" pitchFamily="34" charset="-120"/>
              </a:rPr>
              <a:t>Ưu điểm vượt trội</a:t>
            </a:r>
            <a:endParaRPr lang="en-US" sz="950" dirty="0"/>
          </a:p>
        </p:txBody>
      </p:sp>
      <p:sp>
        <p:nvSpPr>
          <p:cNvPr id="14" name="Text 10"/>
          <p:cNvSpPr/>
          <p:nvPr/>
        </p:nvSpPr>
        <p:spPr>
          <a:xfrm>
            <a:off x="500539" y="8069223"/>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Thiết bị phổ biến, dễ tiếp cận</a:t>
            </a:r>
            <a:endParaRPr lang="en-US" sz="600" dirty="0"/>
          </a:p>
        </p:txBody>
      </p:sp>
      <p:sp>
        <p:nvSpPr>
          <p:cNvPr id="15" name="Text 11"/>
          <p:cNvSpPr/>
          <p:nvPr/>
        </p:nvSpPr>
        <p:spPr>
          <a:xfrm>
            <a:off x="500539" y="8227695"/>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Bệnh nhân quen thuộc với smartphone/smartwatch</a:t>
            </a:r>
            <a:endParaRPr lang="en-US" sz="600" dirty="0"/>
          </a:p>
        </p:txBody>
      </p:sp>
      <p:sp>
        <p:nvSpPr>
          <p:cNvPr id="16" name="Text 12"/>
          <p:cNvSpPr/>
          <p:nvPr/>
        </p:nvSpPr>
        <p:spPr>
          <a:xfrm>
            <a:off x="500539" y="8386167"/>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Phù hợp screening cộng đồng quy mô lớn</a:t>
            </a:r>
            <a:endParaRPr lang="en-US" sz="600" dirty="0"/>
          </a:p>
        </p:txBody>
      </p:sp>
      <p:sp>
        <p:nvSpPr>
          <p:cNvPr id="17" name="Text 13"/>
          <p:cNvSpPr/>
          <p:nvPr/>
        </p:nvSpPr>
        <p:spPr>
          <a:xfrm>
            <a:off x="500539" y="8544639"/>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Chi phí thấp, không cần thiết bị chuyên dụng</a:t>
            </a:r>
            <a:endParaRPr lang="en-US" sz="600" dirty="0"/>
          </a:p>
        </p:txBody>
      </p:sp>
      <p:sp>
        <p:nvSpPr>
          <p:cNvPr id="18" name="Text 14"/>
          <p:cNvSpPr/>
          <p:nvPr/>
        </p:nvSpPr>
        <p:spPr>
          <a:xfrm>
            <a:off x="500539" y="8703112"/>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Dữ liệu có thể thu thập liên tục nhiều đêm</a:t>
            </a:r>
            <a:endParaRPr lang="en-US" sz="600" dirty="0"/>
          </a:p>
        </p:txBody>
      </p:sp>
      <p:sp>
        <p:nvSpPr>
          <p:cNvPr id="19" name="Text 15"/>
          <p:cNvSpPr/>
          <p:nvPr/>
        </p:nvSpPr>
        <p:spPr>
          <a:xfrm>
            <a:off x="7421999" y="7835384"/>
            <a:ext cx="1339334" cy="152519"/>
          </a:xfrm>
          <a:prstGeom prst="rect">
            <a:avLst/>
          </a:prstGeom>
          <a:noFill/>
          <a:ln/>
        </p:spPr>
        <p:txBody>
          <a:bodyPr wrap="none" lIns="0" tIns="0" rIns="0" bIns="0" rtlCol="0" anchor="t"/>
          <a:lstStyle/>
          <a:p>
            <a:pPr marL="0" indent="0" algn="l">
              <a:lnSpc>
                <a:spcPts val="1200"/>
              </a:lnSpc>
              <a:buNone/>
            </a:pPr>
            <a:r>
              <a:rPr lang="en-US" sz="950" b="1" dirty="0">
                <a:solidFill>
                  <a:srgbClr val="064D26"/>
                </a:solidFill>
                <a:latin typeface="Alexandria Bold" pitchFamily="34" charset="0"/>
                <a:ea typeface="Alexandria Bold" pitchFamily="34" charset="-122"/>
                <a:cs typeface="Alexandria Bold" pitchFamily="34" charset="-120"/>
              </a:rPr>
              <a:t>Hạn chế cần cải thiện</a:t>
            </a:r>
            <a:endParaRPr lang="en-US" sz="950" dirty="0"/>
          </a:p>
        </p:txBody>
      </p:sp>
      <p:sp>
        <p:nvSpPr>
          <p:cNvPr id="20" name="Text 16"/>
          <p:cNvSpPr/>
          <p:nvPr/>
        </p:nvSpPr>
        <p:spPr>
          <a:xfrm>
            <a:off x="7421999" y="8069223"/>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Độ chính xác chưa đủ thay thế PSG</a:t>
            </a:r>
            <a:endParaRPr lang="en-US" sz="600" dirty="0"/>
          </a:p>
        </p:txBody>
      </p:sp>
      <p:sp>
        <p:nvSpPr>
          <p:cNvPr id="21" name="Text 17"/>
          <p:cNvSpPr/>
          <p:nvPr/>
        </p:nvSpPr>
        <p:spPr>
          <a:xfrm>
            <a:off x="7421999" y="8227695"/>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Cần validation rộng trên nhiều quần thể</a:t>
            </a:r>
            <a:endParaRPr lang="en-US" sz="600" dirty="0"/>
          </a:p>
        </p:txBody>
      </p:sp>
      <p:sp>
        <p:nvSpPr>
          <p:cNvPr id="22" name="Text 18"/>
          <p:cNvSpPr/>
          <p:nvPr/>
        </p:nvSpPr>
        <p:spPr>
          <a:xfrm>
            <a:off x="7421999" y="8386167"/>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Phụ thuộc vào chất lượng cảm biến</a:t>
            </a:r>
            <a:endParaRPr lang="en-US" sz="600" dirty="0"/>
          </a:p>
        </p:txBody>
      </p:sp>
      <p:sp>
        <p:nvSpPr>
          <p:cNvPr id="23" name="Text 19"/>
          <p:cNvSpPr/>
          <p:nvPr/>
        </p:nvSpPr>
        <p:spPr>
          <a:xfrm>
            <a:off x="7421999" y="8544639"/>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Vấn đề privacy và bảo mật dữ liệu</a:t>
            </a:r>
            <a:endParaRPr lang="en-US" sz="600" dirty="0"/>
          </a:p>
        </p:txBody>
      </p:sp>
      <p:sp>
        <p:nvSpPr>
          <p:cNvPr id="24" name="Text 20"/>
          <p:cNvSpPr/>
          <p:nvPr/>
        </p:nvSpPr>
        <p:spPr>
          <a:xfrm>
            <a:off x="7421999" y="8703112"/>
            <a:ext cx="6715482" cy="130016"/>
          </a:xfrm>
          <a:prstGeom prst="rect">
            <a:avLst/>
          </a:prstGeom>
          <a:noFill/>
          <a:ln/>
        </p:spPr>
        <p:txBody>
          <a:bodyPr wrap="none" lIns="0" tIns="0" rIns="0" bIns="0" rtlCol="0" anchor="t"/>
          <a:lstStyle/>
          <a:p>
            <a:pPr marL="342900" indent="-342900" algn="l">
              <a:lnSpc>
                <a:spcPts val="1000"/>
              </a:lnSpc>
              <a:buSzPct val="100000"/>
              <a:buChar char="•"/>
            </a:pPr>
            <a:r>
              <a:rPr lang="en-US" sz="600" dirty="0">
                <a:solidFill>
                  <a:srgbClr val="096130"/>
                </a:solidFill>
                <a:latin typeface="Aptos" pitchFamily="34" charset="0"/>
                <a:ea typeface="Aptos" pitchFamily="34" charset="-122"/>
                <a:cs typeface="Aptos" pitchFamily="34" charset="-120"/>
              </a:rPr>
              <a:t>Cần tiêu chuẩn hóa thuật toán</a:t>
            </a:r>
            <a:endParaRPr lang="en-US" sz="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77954" y="535186"/>
            <a:ext cx="6737866" cy="607814"/>
          </a:xfrm>
          <a:prstGeom prst="rect">
            <a:avLst/>
          </a:prstGeom>
          <a:noFill/>
          <a:ln/>
        </p:spPr>
        <p:txBody>
          <a:bodyPr wrap="none" lIns="0" tIns="0" rIns="0" bIns="0" rtlCol="0" anchor="t"/>
          <a:lstStyle/>
          <a:p>
            <a:pPr marL="0" indent="0" algn="l">
              <a:lnSpc>
                <a:spcPts val="4750"/>
              </a:lnSpc>
              <a:buNone/>
            </a:pPr>
            <a:r>
              <a:rPr lang="en-US" sz="3800" b="1" dirty="0">
                <a:solidFill>
                  <a:srgbClr val="064D26"/>
                </a:solidFill>
                <a:latin typeface="Alexandria Bold" pitchFamily="34" charset="0"/>
                <a:ea typeface="Alexandria Bold" pitchFamily="34" charset="-122"/>
                <a:cs typeface="Alexandria Bold" pitchFamily="34" charset="-120"/>
              </a:rPr>
              <a:t>HSAT - Khái niệm &amp; thiết bị</a:t>
            </a:r>
            <a:endParaRPr lang="en-US" sz="3800" dirty="0"/>
          </a:p>
        </p:txBody>
      </p:sp>
      <p:sp>
        <p:nvSpPr>
          <p:cNvPr id="3" name="Text 1"/>
          <p:cNvSpPr/>
          <p:nvPr/>
        </p:nvSpPr>
        <p:spPr>
          <a:xfrm>
            <a:off x="777954" y="1434703"/>
            <a:ext cx="6812637" cy="486132"/>
          </a:xfrm>
          <a:prstGeom prst="rect">
            <a:avLst/>
          </a:prstGeom>
          <a:noFill/>
          <a:ln/>
        </p:spPr>
        <p:txBody>
          <a:bodyPr wrap="none" lIns="0" tIns="0" rIns="0" bIns="0" rtlCol="0" anchor="t"/>
          <a:lstStyle/>
          <a:p>
            <a:pPr marL="0" indent="0" algn="l">
              <a:lnSpc>
                <a:spcPts val="3800"/>
              </a:lnSpc>
              <a:buNone/>
            </a:pPr>
            <a:r>
              <a:rPr lang="en-US" sz="3050" b="1" dirty="0">
                <a:solidFill>
                  <a:srgbClr val="064D26"/>
                </a:solidFill>
                <a:latin typeface="Alexandria Bold" pitchFamily="34" charset="0"/>
                <a:ea typeface="Alexandria Bold" pitchFamily="34" charset="-122"/>
                <a:cs typeface="Alexandria Bold" pitchFamily="34" charset="-120"/>
              </a:rPr>
              <a:t>Home Sleep Apnea Testing (HSAT)</a:t>
            </a:r>
            <a:endParaRPr lang="en-US" sz="3050" dirty="0"/>
          </a:p>
        </p:txBody>
      </p:sp>
      <p:sp>
        <p:nvSpPr>
          <p:cNvPr id="4" name="Text 2"/>
          <p:cNvSpPr/>
          <p:nvPr/>
        </p:nvSpPr>
        <p:spPr>
          <a:xfrm>
            <a:off x="777954" y="2212538"/>
            <a:ext cx="13074491" cy="311229"/>
          </a:xfrm>
          <a:prstGeom prst="rect">
            <a:avLst/>
          </a:prstGeom>
          <a:noFill/>
          <a:ln/>
        </p:spPr>
        <p:txBody>
          <a:bodyPr wrap="none" lIns="0" tIns="0" rIns="0" bIns="0" rtlCol="0" anchor="t"/>
          <a:lstStyle/>
          <a:p>
            <a:pPr marL="0" indent="0" algn="l">
              <a:lnSpc>
                <a:spcPts val="2450"/>
              </a:lnSpc>
              <a:buNone/>
            </a:pPr>
            <a:r>
              <a:rPr lang="en-US" sz="1500" b="1" dirty="0">
                <a:solidFill>
                  <a:srgbClr val="096130"/>
                </a:solidFill>
                <a:latin typeface="Aptos" pitchFamily="34" charset="0"/>
                <a:ea typeface="Aptos" pitchFamily="34" charset="-122"/>
                <a:cs typeface="Aptos" pitchFamily="34" charset="-120"/>
              </a:rPr>
              <a:t>Định nghĩa:</a:t>
            </a:r>
            <a:r>
              <a:rPr lang="en-US" sz="1500" dirty="0">
                <a:solidFill>
                  <a:srgbClr val="096130"/>
                </a:solidFill>
                <a:latin typeface="Aptos" pitchFamily="34" charset="0"/>
                <a:ea typeface="Aptos" pitchFamily="34" charset="-122"/>
                <a:cs typeface="Aptos" pitchFamily="34" charset="-120"/>
              </a:rPr>
              <a:t> Thiết bị chẩn đoán di động cho phép bệnh nhân thực hiện test ngủ tại nhà, trong môi trường tự nhiên và thoải mái.</a:t>
            </a:r>
            <a:endParaRPr lang="en-US" sz="1500" dirty="0"/>
          </a:p>
        </p:txBody>
      </p:sp>
      <p:pic>
        <p:nvPicPr>
          <p:cNvPr id="5" name="Image 0" descr="preencoded.png"/>
          <p:cNvPicPr>
            <a:picLocks noChangeAspect="1"/>
          </p:cNvPicPr>
          <p:nvPr/>
        </p:nvPicPr>
        <p:blipFill>
          <a:blip r:embed="rId3"/>
          <a:stretch>
            <a:fillRect/>
          </a:stretch>
        </p:blipFill>
        <p:spPr>
          <a:xfrm>
            <a:off x="777954" y="2742486"/>
            <a:ext cx="486251" cy="486251"/>
          </a:xfrm>
          <a:prstGeom prst="rect">
            <a:avLst/>
          </a:prstGeom>
        </p:spPr>
      </p:pic>
      <p:sp>
        <p:nvSpPr>
          <p:cNvPr id="6" name="Text 3"/>
          <p:cNvSpPr/>
          <p:nvPr/>
        </p:nvSpPr>
        <p:spPr>
          <a:xfrm>
            <a:off x="777954" y="3471863"/>
            <a:ext cx="2431375" cy="303848"/>
          </a:xfrm>
          <a:prstGeom prst="rect">
            <a:avLst/>
          </a:prstGeom>
          <a:noFill/>
          <a:ln/>
        </p:spPr>
        <p:txBody>
          <a:bodyPr wrap="none" lIns="0" tIns="0" rIns="0" bIns="0" rtlCol="0" anchor="t"/>
          <a:lstStyle/>
          <a:p>
            <a:pPr marL="0" indent="0" algn="l">
              <a:lnSpc>
                <a:spcPts val="2350"/>
              </a:lnSpc>
              <a:buNone/>
            </a:pPr>
            <a:r>
              <a:rPr lang="en-US" sz="1900" b="1" dirty="0">
                <a:solidFill>
                  <a:srgbClr val="096130"/>
                </a:solidFill>
                <a:latin typeface="Alexandria Bold" pitchFamily="34" charset="0"/>
                <a:ea typeface="Alexandria Bold" pitchFamily="34" charset="-122"/>
                <a:cs typeface="Alexandria Bold" pitchFamily="34" charset="-120"/>
              </a:rPr>
              <a:t>WatchPAT</a:t>
            </a:r>
            <a:endParaRPr lang="en-US" sz="1900" dirty="0"/>
          </a:p>
        </p:txBody>
      </p:sp>
      <p:sp>
        <p:nvSpPr>
          <p:cNvPr id="7" name="Text 4"/>
          <p:cNvSpPr/>
          <p:nvPr/>
        </p:nvSpPr>
        <p:spPr>
          <a:xfrm>
            <a:off x="777954" y="3892391"/>
            <a:ext cx="4196001" cy="933688"/>
          </a:xfrm>
          <a:prstGeom prst="rect">
            <a:avLst/>
          </a:prstGeom>
          <a:noFill/>
          <a:ln/>
        </p:spPr>
        <p:txBody>
          <a:bodyPr wrap="square" lIns="0" tIns="0" rIns="0" bIns="0" rtlCol="0" anchor="t"/>
          <a:lstStyle/>
          <a:p>
            <a:pPr marL="0" indent="0" algn="l">
              <a:lnSpc>
                <a:spcPts val="2450"/>
              </a:lnSpc>
              <a:buNone/>
            </a:pPr>
            <a:r>
              <a:rPr lang="en-US" sz="1500" dirty="0">
                <a:solidFill>
                  <a:srgbClr val="096130"/>
                </a:solidFill>
                <a:latin typeface="Aptos" pitchFamily="34" charset="0"/>
                <a:ea typeface="Aptos" pitchFamily="34" charset="-122"/>
                <a:cs typeface="Aptos" pitchFamily="34" charset="-120"/>
              </a:rPr>
              <a:t>Sử dụng tín hiệu PAT (Peripheral Arterial Tone) để phát hiện arousal và rối loạn hô hấp. Thiết bị nhỏ gọn, dễ sử dụng, độ chính xác cao.</a:t>
            </a:r>
            <a:endParaRPr lang="en-US" sz="1500" dirty="0"/>
          </a:p>
        </p:txBody>
      </p:sp>
      <p:pic>
        <p:nvPicPr>
          <p:cNvPr id="8" name="Image 1" descr="preencoded.png"/>
          <p:cNvPicPr>
            <a:picLocks noChangeAspect="1"/>
          </p:cNvPicPr>
          <p:nvPr/>
        </p:nvPicPr>
        <p:blipFill>
          <a:blip r:embed="rId4"/>
          <a:stretch>
            <a:fillRect/>
          </a:stretch>
        </p:blipFill>
        <p:spPr>
          <a:xfrm>
            <a:off x="5217081" y="2742486"/>
            <a:ext cx="486251" cy="486251"/>
          </a:xfrm>
          <a:prstGeom prst="rect">
            <a:avLst/>
          </a:prstGeom>
        </p:spPr>
      </p:pic>
      <p:sp>
        <p:nvSpPr>
          <p:cNvPr id="9" name="Text 5"/>
          <p:cNvSpPr/>
          <p:nvPr/>
        </p:nvSpPr>
        <p:spPr>
          <a:xfrm>
            <a:off x="5217081" y="3471863"/>
            <a:ext cx="2431375" cy="303848"/>
          </a:xfrm>
          <a:prstGeom prst="rect">
            <a:avLst/>
          </a:prstGeom>
          <a:noFill/>
          <a:ln/>
        </p:spPr>
        <p:txBody>
          <a:bodyPr wrap="none" lIns="0" tIns="0" rIns="0" bIns="0" rtlCol="0" anchor="t"/>
          <a:lstStyle/>
          <a:p>
            <a:pPr marL="0" indent="0" algn="l">
              <a:lnSpc>
                <a:spcPts val="2350"/>
              </a:lnSpc>
              <a:buNone/>
            </a:pPr>
            <a:r>
              <a:rPr lang="en-US" sz="1900" b="1" dirty="0">
                <a:solidFill>
                  <a:srgbClr val="096130"/>
                </a:solidFill>
                <a:latin typeface="Alexandria Bold" pitchFamily="34" charset="0"/>
                <a:ea typeface="Alexandria Bold" pitchFamily="34" charset="-122"/>
                <a:cs typeface="Alexandria Bold" pitchFamily="34" charset="-120"/>
              </a:rPr>
              <a:t>AcuPebble SA100</a:t>
            </a:r>
            <a:endParaRPr lang="en-US" sz="1900" dirty="0"/>
          </a:p>
        </p:txBody>
      </p:sp>
      <p:sp>
        <p:nvSpPr>
          <p:cNvPr id="10" name="Text 6"/>
          <p:cNvSpPr/>
          <p:nvPr/>
        </p:nvSpPr>
        <p:spPr>
          <a:xfrm>
            <a:off x="5217081" y="3892391"/>
            <a:ext cx="4196120" cy="933688"/>
          </a:xfrm>
          <a:prstGeom prst="rect">
            <a:avLst/>
          </a:prstGeom>
          <a:noFill/>
          <a:ln/>
        </p:spPr>
        <p:txBody>
          <a:bodyPr wrap="square" lIns="0" tIns="0" rIns="0" bIns="0" rtlCol="0" anchor="t"/>
          <a:lstStyle/>
          <a:p>
            <a:pPr marL="0" indent="0" algn="l">
              <a:lnSpc>
                <a:spcPts val="2450"/>
              </a:lnSpc>
              <a:buNone/>
            </a:pPr>
            <a:r>
              <a:rPr lang="en-US" sz="1500" dirty="0">
                <a:solidFill>
                  <a:srgbClr val="096130"/>
                </a:solidFill>
                <a:latin typeface="Aptos" pitchFamily="34" charset="0"/>
                <a:ea typeface="Aptos" pitchFamily="34" charset="-122"/>
                <a:cs typeface="Aptos" pitchFamily="34" charset="-120"/>
              </a:rPr>
              <a:t>Cảm biến âm thanh vùng cổ, ghi nhận tiếng ngáy và rối loạn hô hấp. Validated trong nhiều nghiên cứu lâm sàng quốc tế.</a:t>
            </a:r>
            <a:endParaRPr lang="en-US" sz="1500" dirty="0"/>
          </a:p>
        </p:txBody>
      </p:sp>
      <p:pic>
        <p:nvPicPr>
          <p:cNvPr id="11" name="Image 2" descr="preencoded.png"/>
          <p:cNvPicPr>
            <a:picLocks noChangeAspect="1"/>
          </p:cNvPicPr>
          <p:nvPr/>
        </p:nvPicPr>
        <p:blipFill>
          <a:blip r:embed="rId5"/>
          <a:stretch>
            <a:fillRect/>
          </a:stretch>
        </p:blipFill>
        <p:spPr>
          <a:xfrm>
            <a:off x="9656326" y="2742486"/>
            <a:ext cx="486251" cy="486251"/>
          </a:xfrm>
          <a:prstGeom prst="rect">
            <a:avLst/>
          </a:prstGeom>
        </p:spPr>
      </p:pic>
      <p:sp>
        <p:nvSpPr>
          <p:cNvPr id="12" name="Text 7"/>
          <p:cNvSpPr/>
          <p:nvPr/>
        </p:nvSpPr>
        <p:spPr>
          <a:xfrm>
            <a:off x="9656326" y="3471863"/>
            <a:ext cx="2431375" cy="303848"/>
          </a:xfrm>
          <a:prstGeom prst="rect">
            <a:avLst/>
          </a:prstGeom>
          <a:noFill/>
          <a:ln/>
        </p:spPr>
        <p:txBody>
          <a:bodyPr wrap="none" lIns="0" tIns="0" rIns="0" bIns="0" rtlCol="0" anchor="t"/>
          <a:lstStyle/>
          <a:p>
            <a:pPr marL="0" indent="0" algn="l">
              <a:lnSpc>
                <a:spcPts val="2350"/>
              </a:lnSpc>
              <a:buNone/>
            </a:pPr>
            <a:r>
              <a:rPr lang="en-US" sz="1900" b="1" dirty="0">
                <a:solidFill>
                  <a:srgbClr val="096130"/>
                </a:solidFill>
                <a:latin typeface="Alexandria Bold" pitchFamily="34" charset="0"/>
                <a:ea typeface="Alexandria Bold" pitchFamily="34" charset="-122"/>
                <a:cs typeface="Alexandria Bold" pitchFamily="34" charset="-120"/>
              </a:rPr>
              <a:t>SANSA patch</a:t>
            </a:r>
            <a:endParaRPr lang="en-US" sz="1900" dirty="0"/>
          </a:p>
        </p:txBody>
      </p:sp>
      <p:sp>
        <p:nvSpPr>
          <p:cNvPr id="13" name="Text 8"/>
          <p:cNvSpPr/>
          <p:nvPr/>
        </p:nvSpPr>
        <p:spPr>
          <a:xfrm>
            <a:off x="9656326" y="3892391"/>
            <a:ext cx="4196120" cy="933688"/>
          </a:xfrm>
          <a:prstGeom prst="rect">
            <a:avLst/>
          </a:prstGeom>
          <a:noFill/>
          <a:ln/>
        </p:spPr>
        <p:txBody>
          <a:bodyPr wrap="square" lIns="0" tIns="0" rIns="0" bIns="0" rtlCol="0" anchor="t"/>
          <a:lstStyle/>
          <a:p>
            <a:pPr marL="0" indent="0" algn="l">
              <a:lnSpc>
                <a:spcPts val="2450"/>
              </a:lnSpc>
              <a:buNone/>
            </a:pPr>
            <a:r>
              <a:rPr lang="en-US" sz="1500" dirty="0">
                <a:solidFill>
                  <a:srgbClr val="096130"/>
                </a:solidFill>
                <a:latin typeface="Aptos" pitchFamily="34" charset="0"/>
                <a:ea typeface="Aptos" pitchFamily="34" charset="-122"/>
                <a:cs typeface="Aptos" pitchFamily="34" charset="-120"/>
              </a:rPr>
              <a:t>Patch 1 kênh dán ngực, validated 2025. Đơn giản nhất trong các thiết bị HSAT, dễ sử dụng cho bệnh nhân.</a:t>
            </a:r>
            <a:endParaRPr lang="en-US" sz="1500" dirty="0"/>
          </a:p>
        </p:txBody>
      </p:sp>
      <p:sp>
        <p:nvSpPr>
          <p:cNvPr id="14" name="Text 9"/>
          <p:cNvSpPr/>
          <p:nvPr/>
        </p:nvSpPr>
        <p:spPr>
          <a:xfrm>
            <a:off x="777954" y="5239226"/>
            <a:ext cx="2917627" cy="364688"/>
          </a:xfrm>
          <a:prstGeom prst="rect">
            <a:avLst/>
          </a:prstGeom>
          <a:noFill/>
          <a:ln/>
        </p:spPr>
        <p:txBody>
          <a:bodyPr wrap="none" lIns="0" tIns="0" rIns="0" bIns="0" rtlCol="0" anchor="t"/>
          <a:lstStyle/>
          <a:p>
            <a:pPr marL="0" indent="0" algn="l">
              <a:lnSpc>
                <a:spcPts val="2850"/>
              </a:lnSpc>
              <a:buNone/>
            </a:pPr>
            <a:r>
              <a:rPr lang="en-US" sz="2250" b="1" dirty="0">
                <a:solidFill>
                  <a:srgbClr val="064D26"/>
                </a:solidFill>
                <a:latin typeface="Alexandria Bold" pitchFamily="34" charset="0"/>
                <a:ea typeface="Alexandria Bold" pitchFamily="34" charset="-122"/>
                <a:cs typeface="Alexandria Bold" pitchFamily="34" charset="-120"/>
              </a:rPr>
              <a:t>Ưu điểm HSAT</a:t>
            </a:r>
            <a:endParaRPr lang="en-US" sz="2250" dirty="0"/>
          </a:p>
        </p:txBody>
      </p:sp>
      <p:sp>
        <p:nvSpPr>
          <p:cNvPr id="15" name="Text 10"/>
          <p:cNvSpPr/>
          <p:nvPr/>
        </p:nvSpPr>
        <p:spPr>
          <a:xfrm>
            <a:off x="777954" y="5798344"/>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Dễ sử dụng, bệnh nhân tự thực hiện</a:t>
            </a:r>
            <a:endParaRPr lang="en-US" sz="1500" dirty="0"/>
          </a:p>
        </p:txBody>
      </p:sp>
      <p:sp>
        <p:nvSpPr>
          <p:cNvPr id="16" name="Text 11"/>
          <p:cNvSpPr/>
          <p:nvPr/>
        </p:nvSpPr>
        <p:spPr>
          <a:xfrm>
            <a:off x="777954" y="6177558"/>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Chi phí thấp hơn PSG (200-400 USD)</a:t>
            </a:r>
            <a:endParaRPr lang="en-US" sz="1500" dirty="0"/>
          </a:p>
        </p:txBody>
      </p:sp>
      <p:sp>
        <p:nvSpPr>
          <p:cNvPr id="17" name="Text 12"/>
          <p:cNvSpPr/>
          <p:nvPr/>
        </p:nvSpPr>
        <p:spPr>
          <a:xfrm>
            <a:off x="777954" y="6556772"/>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Bệnh nhân ngủ tại nhà, thoải mái hơn</a:t>
            </a:r>
            <a:endParaRPr lang="en-US" sz="1500" dirty="0"/>
          </a:p>
        </p:txBody>
      </p:sp>
      <p:sp>
        <p:nvSpPr>
          <p:cNvPr id="18" name="Text 13"/>
          <p:cNvSpPr/>
          <p:nvPr/>
        </p:nvSpPr>
        <p:spPr>
          <a:xfrm>
            <a:off x="777954" y="6935986"/>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Có thể lặp lại nhiều đêm</a:t>
            </a:r>
            <a:endParaRPr lang="en-US" sz="1500" dirty="0"/>
          </a:p>
        </p:txBody>
      </p:sp>
      <p:sp>
        <p:nvSpPr>
          <p:cNvPr id="19" name="Text 14"/>
          <p:cNvSpPr/>
          <p:nvPr/>
        </p:nvSpPr>
        <p:spPr>
          <a:xfrm>
            <a:off x="777954" y="7315200"/>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Giảm backlog PSG đáng kể</a:t>
            </a:r>
            <a:endParaRPr lang="en-US" sz="1500" dirty="0"/>
          </a:p>
        </p:txBody>
      </p:sp>
      <p:sp>
        <p:nvSpPr>
          <p:cNvPr id="20" name="Text 15"/>
          <p:cNvSpPr/>
          <p:nvPr/>
        </p:nvSpPr>
        <p:spPr>
          <a:xfrm>
            <a:off x="7560112" y="5239226"/>
            <a:ext cx="2917627" cy="364688"/>
          </a:xfrm>
          <a:prstGeom prst="rect">
            <a:avLst/>
          </a:prstGeom>
          <a:noFill/>
          <a:ln/>
        </p:spPr>
        <p:txBody>
          <a:bodyPr wrap="none" lIns="0" tIns="0" rIns="0" bIns="0" rtlCol="0" anchor="t"/>
          <a:lstStyle/>
          <a:p>
            <a:pPr marL="0" indent="0" algn="l">
              <a:lnSpc>
                <a:spcPts val="2850"/>
              </a:lnSpc>
              <a:buNone/>
            </a:pPr>
            <a:r>
              <a:rPr lang="en-US" sz="2250" b="1" dirty="0">
                <a:solidFill>
                  <a:srgbClr val="064D26"/>
                </a:solidFill>
                <a:latin typeface="Alexandria Bold" pitchFamily="34" charset="0"/>
                <a:ea typeface="Alexandria Bold" pitchFamily="34" charset="-122"/>
                <a:cs typeface="Alexandria Bold" pitchFamily="34" charset="-120"/>
              </a:rPr>
              <a:t>Hạn chế cần lưu ý</a:t>
            </a:r>
            <a:endParaRPr lang="en-US" sz="2250" dirty="0"/>
          </a:p>
        </p:txBody>
      </p:sp>
      <p:sp>
        <p:nvSpPr>
          <p:cNvPr id="21" name="Text 16"/>
          <p:cNvSpPr/>
          <p:nvPr/>
        </p:nvSpPr>
        <p:spPr>
          <a:xfrm>
            <a:off x="7560112" y="5798344"/>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Không phân biệt OSA với CSA</a:t>
            </a:r>
            <a:endParaRPr lang="en-US" sz="1500" dirty="0"/>
          </a:p>
        </p:txBody>
      </p:sp>
      <p:sp>
        <p:nvSpPr>
          <p:cNvPr id="22" name="Text 17"/>
          <p:cNvSpPr/>
          <p:nvPr/>
        </p:nvSpPr>
        <p:spPr>
          <a:xfrm>
            <a:off x="7560112" y="6177558"/>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Thiếu EEG, không đánh giá sleep stage</a:t>
            </a:r>
            <a:endParaRPr lang="en-US" sz="1500" dirty="0"/>
          </a:p>
        </p:txBody>
      </p:sp>
      <p:sp>
        <p:nvSpPr>
          <p:cNvPr id="23" name="Text 18"/>
          <p:cNvSpPr/>
          <p:nvPr/>
        </p:nvSpPr>
        <p:spPr>
          <a:xfrm>
            <a:off x="7560112" y="6556772"/>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Không phù hợp bệnh nhân phức tạp</a:t>
            </a:r>
            <a:endParaRPr lang="en-US" sz="1500" dirty="0"/>
          </a:p>
        </p:txBody>
      </p:sp>
      <p:sp>
        <p:nvSpPr>
          <p:cNvPr id="24" name="Text 19"/>
          <p:cNvSpPr/>
          <p:nvPr/>
        </p:nvSpPr>
        <p:spPr>
          <a:xfrm>
            <a:off x="7560112" y="6935986"/>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Risk underestimation do không có arousal</a:t>
            </a:r>
            <a:endParaRPr lang="en-US" sz="1500" dirty="0"/>
          </a:p>
        </p:txBody>
      </p:sp>
      <p:sp>
        <p:nvSpPr>
          <p:cNvPr id="25" name="Text 20"/>
          <p:cNvSpPr/>
          <p:nvPr/>
        </p:nvSpPr>
        <p:spPr>
          <a:xfrm>
            <a:off x="7560112" y="7315200"/>
            <a:ext cx="6299954" cy="311229"/>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096130"/>
                </a:solidFill>
                <a:latin typeface="Aptos" pitchFamily="34" charset="0"/>
                <a:ea typeface="Aptos" pitchFamily="34" charset="-122"/>
                <a:cs typeface="Aptos" pitchFamily="34" charset="-120"/>
              </a:rPr>
              <a:t>Cần training cho bệnh nhân</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05899" y="580804"/>
            <a:ext cx="9214506" cy="372070"/>
          </a:xfrm>
          <a:prstGeom prst="rect">
            <a:avLst/>
          </a:prstGeom>
          <a:noFill/>
          <a:ln/>
        </p:spPr>
        <p:txBody>
          <a:bodyPr wrap="none" lIns="0" tIns="0" rIns="0" bIns="0" rtlCol="0" anchor="t"/>
          <a:lstStyle/>
          <a:p>
            <a:pPr marL="0" indent="0" algn="l">
              <a:lnSpc>
                <a:spcPts val="2900"/>
              </a:lnSpc>
              <a:buNone/>
            </a:pPr>
            <a:r>
              <a:rPr lang="en-US" sz="4000" b="1" dirty="0">
                <a:solidFill>
                  <a:srgbClr val="064D26"/>
                </a:solidFill>
                <a:latin typeface="Arial" panose="020B0604020202020204" pitchFamily="34" charset="0"/>
                <a:ea typeface="Alexandria Bold" pitchFamily="34" charset="-122"/>
                <a:cs typeface="Arial" panose="020B0604020202020204" pitchFamily="34" charset="0"/>
              </a:rPr>
              <a:t>Ngưng thở khi </a:t>
            </a:r>
            <a:r>
              <a:rPr lang="en-US" sz="4000" b="1" dirty="0" err="1">
                <a:solidFill>
                  <a:srgbClr val="064D26"/>
                </a:solidFill>
                <a:latin typeface="Arial" panose="020B0604020202020204" pitchFamily="34" charset="0"/>
                <a:ea typeface="Alexandria Bold" pitchFamily="34" charset="-122"/>
                <a:cs typeface="Arial" panose="020B0604020202020204" pitchFamily="34" charset="0"/>
              </a:rPr>
              <a:t>ngủ</a:t>
            </a:r>
            <a:r>
              <a:rPr lang="en-US" sz="4000" b="1" dirty="0">
                <a:solidFill>
                  <a:srgbClr val="064D26"/>
                </a:solidFill>
                <a:latin typeface="Arial" panose="020B0604020202020204" pitchFamily="34" charset="0"/>
                <a:ea typeface="Alexandria Bold" pitchFamily="34" charset="-122"/>
                <a:cs typeface="Arial" panose="020B0604020202020204" pitchFamily="34" charset="0"/>
              </a:rPr>
              <a:t> </a:t>
            </a:r>
            <a:r>
              <a:rPr lang="en-US" sz="4000" b="1" dirty="0" err="1">
                <a:solidFill>
                  <a:srgbClr val="064D26"/>
                </a:solidFill>
                <a:latin typeface="Arial" panose="020B0604020202020204" pitchFamily="34" charset="0"/>
                <a:ea typeface="Alexandria Bold" pitchFamily="34" charset="-122"/>
                <a:cs typeface="Arial" panose="020B0604020202020204" pitchFamily="34" charset="0"/>
              </a:rPr>
              <a:t>là</a:t>
            </a:r>
            <a:r>
              <a:rPr lang="en-US" sz="4000" b="1" dirty="0">
                <a:solidFill>
                  <a:srgbClr val="064D26"/>
                </a:solidFill>
                <a:latin typeface="Arial" panose="020B0604020202020204" pitchFamily="34" charset="0"/>
                <a:ea typeface="Alexandria Bold" pitchFamily="34" charset="-122"/>
                <a:cs typeface="Arial" panose="020B0604020202020204" pitchFamily="34" charset="0"/>
              </a:rPr>
              <a:t> gì?</a:t>
            </a:r>
            <a:endParaRPr lang="en-US" sz="4000" dirty="0">
              <a:latin typeface="Arial" panose="020B0604020202020204" pitchFamily="34" charset="0"/>
              <a:cs typeface="Arial" panose="020B0604020202020204" pitchFamily="34" charset="0"/>
            </a:endParaRPr>
          </a:p>
        </p:txBody>
      </p:sp>
      <p:sp>
        <p:nvSpPr>
          <p:cNvPr id="3" name="Text 1"/>
          <p:cNvSpPr/>
          <p:nvPr/>
        </p:nvSpPr>
        <p:spPr>
          <a:xfrm>
            <a:off x="988284" y="5856272"/>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err="1">
                <a:solidFill>
                  <a:srgbClr val="096130"/>
                </a:solidFill>
                <a:latin typeface="Arial" panose="020B0604020202020204" pitchFamily="34" charset="0"/>
                <a:ea typeface="Aptos" pitchFamily="34" charset="-122"/>
                <a:cs typeface="Arial" panose="020B0604020202020204" pitchFamily="34" charset="0"/>
              </a:rPr>
              <a:t>Rối</a:t>
            </a:r>
            <a:r>
              <a:rPr lang="en-US" sz="1550" dirty="0">
                <a:solidFill>
                  <a:srgbClr val="096130"/>
                </a:solidFill>
                <a:latin typeface="Arial" panose="020B0604020202020204" pitchFamily="34" charset="0"/>
                <a:ea typeface="Aptos" pitchFamily="34" charset="-122"/>
                <a:cs typeface="Arial" panose="020B0604020202020204" pitchFamily="34" charset="0"/>
              </a:rPr>
              <a:t> loạn hô hấp khi ngủ với các sự kiện ngưng thở (apnea) và/hoặc giảm thở (hypopnea) lặp đi lặp lại, gây mất ổn định oxy máu, thức giấc vi </a:t>
            </a:r>
            <a:r>
              <a:rPr lang="en-US" sz="1550" dirty="0" err="1">
                <a:solidFill>
                  <a:srgbClr val="096130"/>
                </a:solidFill>
                <a:latin typeface="Arial" panose="020B0604020202020204" pitchFamily="34" charset="0"/>
                <a:ea typeface="Aptos" pitchFamily="34" charset="-122"/>
                <a:cs typeface="Arial" panose="020B0604020202020204" pitchFamily="34" charset="0"/>
              </a:rPr>
              <a:t>mô</a:t>
            </a:r>
            <a:r>
              <a:rPr lang="en-US" sz="1550" dirty="0">
                <a:solidFill>
                  <a:srgbClr val="096130"/>
                </a:solidFill>
                <a:latin typeface="Arial" panose="020B0604020202020204" pitchFamily="34" charset="0"/>
                <a:ea typeface="Aptos" pitchFamily="34" charset="-122"/>
                <a:cs typeface="Arial" panose="020B0604020202020204" pitchFamily="34" charset="0"/>
              </a:rPr>
              <a:t> và gián đoạn kiến trúc giấc ngủ.</a:t>
            </a:r>
            <a:endParaRPr lang="en-US" sz="1550" dirty="0">
              <a:latin typeface="Arial" panose="020B0604020202020204" pitchFamily="34" charset="0"/>
              <a:cs typeface="Arial" panose="020B0604020202020204" pitchFamily="34" charset="0"/>
            </a:endParaRPr>
          </a:p>
        </p:txBody>
      </p:sp>
      <p:sp>
        <p:nvSpPr>
          <p:cNvPr id="4" name="Text 2"/>
          <p:cNvSpPr/>
          <p:nvPr/>
        </p:nvSpPr>
        <p:spPr>
          <a:xfrm>
            <a:off x="793789" y="4308461"/>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Phân loại chính:</a:t>
            </a:r>
            <a:endParaRPr lang="en-US" sz="1550" dirty="0">
              <a:latin typeface="Arial" panose="020B0604020202020204" pitchFamily="34" charset="0"/>
              <a:cs typeface="Arial" panose="020B0604020202020204" pitchFamily="34" charset="0"/>
            </a:endParaRPr>
          </a:p>
        </p:txBody>
      </p:sp>
      <p:sp>
        <p:nvSpPr>
          <p:cNvPr id="5" name="Text 3"/>
          <p:cNvSpPr/>
          <p:nvPr/>
        </p:nvSpPr>
        <p:spPr>
          <a:xfrm>
            <a:off x="793789" y="4695414"/>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Ngưng thở tắc nghẽn (OSA):</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luồng khí giảm/ mất ≥90% ≥10 s</a:t>
            </a:r>
            <a:r>
              <a:rPr lang="en-US" sz="1550" dirty="0">
                <a:solidFill>
                  <a:srgbClr val="096130"/>
                </a:solidFill>
                <a:latin typeface="Arial" panose="020B0604020202020204" pitchFamily="34" charset="0"/>
                <a:ea typeface="Aptos" pitchFamily="34" charset="-122"/>
                <a:cs typeface="Arial" panose="020B0604020202020204" pitchFamily="34" charset="0"/>
              </a:rPr>
              <a:t> nhưng </a:t>
            </a:r>
            <a:r>
              <a:rPr lang="en-US" sz="1550" b="1" dirty="0">
                <a:solidFill>
                  <a:srgbClr val="096130"/>
                </a:solidFill>
                <a:latin typeface="Arial" panose="020B0604020202020204" pitchFamily="34" charset="0"/>
                <a:ea typeface="Aptos" pitchFamily="34" charset="-122"/>
                <a:cs typeface="Arial" panose="020B0604020202020204" pitchFamily="34" charset="0"/>
              </a:rPr>
              <a:t>nỗ lực hô hấp vẫn còn</a:t>
            </a:r>
            <a:r>
              <a:rPr lang="en-US" sz="1550" dirty="0">
                <a:solidFill>
                  <a:srgbClr val="096130"/>
                </a:solidFill>
                <a:latin typeface="Arial" panose="020B0604020202020204" pitchFamily="34" charset="0"/>
                <a:ea typeface="Aptos" pitchFamily="34" charset="-122"/>
                <a:cs typeface="Arial" panose="020B0604020202020204" pitchFamily="34" charset="0"/>
              </a:rPr>
              <a:t> (đai ngực/bụng).</a:t>
            </a:r>
            <a:endParaRPr lang="en-US" sz="1550" dirty="0">
              <a:latin typeface="Arial" panose="020B0604020202020204" pitchFamily="34" charset="0"/>
              <a:cs typeface="Arial" panose="020B0604020202020204" pitchFamily="34" charset="0"/>
            </a:endParaRPr>
          </a:p>
        </p:txBody>
      </p:sp>
      <p:sp>
        <p:nvSpPr>
          <p:cNvPr id="6" name="Text 4"/>
          <p:cNvSpPr/>
          <p:nvPr/>
        </p:nvSpPr>
        <p:spPr>
          <a:xfrm>
            <a:off x="793789" y="5082367"/>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Ngưng thở trung ương (CSA):</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luồng khí giảm/ mất</a:t>
            </a:r>
            <a:r>
              <a:rPr lang="en-US" sz="1550" dirty="0">
                <a:solidFill>
                  <a:srgbClr val="096130"/>
                </a:solidFill>
                <a:latin typeface="Arial" panose="020B0604020202020204" pitchFamily="34" charset="0"/>
                <a:ea typeface="Aptos" pitchFamily="34" charset="-122"/>
                <a:cs typeface="Arial" panose="020B0604020202020204" pitchFamily="34" charset="0"/>
              </a:rPr>
              <a:t> kèm </a:t>
            </a:r>
            <a:r>
              <a:rPr lang="en-US" sz="1550" b="1" dirty="0">
                <a:solidFill>
                  <a:srgbClr val="096130"/>
                </a:solidFill>
                <a:latin typeface="Arial" panose="020B0604020202020204" pitchFamily="34" charset="0"/>
                <a:ea typeface="Aptos" pitchFamily="34" charset="-122"/>
                <a:cs typeface="Arial" panose="020B0604020202020204" pitchFamily="34" charset="0"/>
              </a:rPr>
              <a:t>mất nỗ lực hô hấp</a:t>
            </a:r>
            <a:r>
              <a:rPr lang="en-US" sz="1550" dirty="0">
                <a:solidFill>
                  <a:srgbClr val="096130"/>
                </a:solidFill>
                <a:latin typeface="Arial" panose="020B0604020202020204" pitchFamily="34" charset="0"/>
                <a:ea typeface="Aptos" pitchFamily="34" charset="-122"/>
                <a:cs typeface="Arial" panose="020B0604020202020204" pitchFamily="34" charset="0"/>
              </a:rPr>
              <a:t> (thất điều điều khiển hô hấp).</a:t>
            </a:r>
            <a:endParaRPr lang="en-US" sz="1550" dirty="0">
              <a:latin typeface="Arial" panose="020B0604020202020204" pitchFamily="34" charset="0"/>
              <a:cs typeface="Arial" panose="020B0604020202020204" pitchFamily="34" charset="0"/>
            </a:endParaRPr>
          </a:p>
        </p:txBody>
      </p:sp>
      <p:sp>
        <p:nvSpPr>
          <p:cNvPr id="7" name="Text 5"/>
          <p:cNvSpPr/>
          <p:nvPr/>
        </p:nvSpPr>
        <p:spPr>
          <a:xfrm>
            <a:off x="793789" y="5469320"/>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Hỗn hợp (mixed):</a:t>
            </a:r>
            <a:r>
              <a:rPr lang="en-US" sz="1550" dirty="0">
                <a:solidFill>
                  <a:srgbClr val="096130"/>
                </a:solidFill>
                <a:latin typeface="Arial" panose="020B0604020202020204" pitchFamily="34" charset="0"/>
                <a:ea typeface="Aptos" pitchFamily="34" charset="-122"/>
                <a:cs typeface="Arial" panose="020B0604020202020204" pitchFamily="34" charset="0"/>
              </a:rPr>
              <a:t> bắt đầu </a:t>
            </a:r>
            <a:r>
              <a:rPr lang="en-US" sz="1550" b="1" dirty="0">
                <a:solidFill>
                  <a:srgbClr val="096130"/>
                </a:solidFill>
                <a:latin typeface="Arial" panose="020B0604020202020204" pitchFamily="34" charset="0"/>
                <a:ea typeface="Aptos" pitchFamily="34" charset="-122"/>
                <a:cs typeface="Arial" panose="020B0604020202020204" pitchFamily="34" charset="0"/>
              </a:rPr>
              <a:t>trung ương</a:t>
            </a:r>
            <a:r>
              <a:rPr lang="en-US" sz="1550" dirty="0">
                <a:solidFill>
                  <a:srgbClr val="096130"/>
                </a:solidFill>
                <a:latin typeface="Arial" panose="020B0604020202020204" pitchFamily="34" charset="0"/>
                <a:ea typeface="Aptos" pitchFamily="34" charset="-122"/>
                <a:cs typeface="Arial" panose="020B0604020202020204" pitchFamily="34" charset="0"/>
              </a:rPr>
              <a:t>, kết thúc </a:t>
            </a:r>
            <a:r>
              <a:rPr lang="en-US" sz="1550" b="1" dirty="0">
                <a:solidFill>
                  <a:srgbClr val="096130"/>
                </a:solidFill>
                <a:latin typeface="Arial" panose="020B0604020202020204" pitchFamily="34" charset="0"/>
                <a:ea typeface="Aptos" pitchFamily="34" charset="-122"/>
                <a:cs typeface="Arial" panose="020B0604020202020204" pitchFamily="34" charset="0"/>
              </a:rPr>
              <a:t>tắc nghẽn</a:t>
            </a:r>
            <a:r>
              <a:rPr lang="en-US" sz="1550" dirty="0">
                <a:solidFill>
                  <a:srgbClr val="096130"/>
                </a:solidFill>
                <a:latin typeface="Arial" panose="020B0604020202020204" pitchFamily="34" charset="0"/>
                <a:ea typeface="Aptos" pitchFamily="34" charset="-122"/>
                <a:cs typeface="Arial" panose="020B0604020202020204" pitchFamily="34" charset="0"/>
              </a:rPr>
              <a:t>.</a:t>
            </a:r>
            <a:endParaRPr lang="en-US" sz="1550" dirty="0">
              <a:latin typeface="Arial" panose="020B0604020202020204" pitchFamily="34" charset="0"/>
              <a:cs typeface="Arial" panose="020B0604020202020204" pitchFamily="34" charset="0"/>
            </a:endParaRPr>
          </a:p>
        </p:txBody>
      </p:sp>
      <p:sp>
        <p:nvSpPr>
          <p:cNvPr id="8" name="Text 6"/>
          <p:cNvSpPr/>
          <p:nvPr/>
        </p:nvSpPr>
        <p:spPr>
          <a:xfrm>
            <a:off x="793789" y="7036180"/>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Giảm thở (Hypopnea):</a:t>
            </a:r>
            <a:r>
              <a:rPr lang="en-US" sz="1550" dirty="0">
                <a:solidFill>
                  <a:srgbClr val="096130"/>
                </a:solidFill>
                <a:latin typeface="Arial" panose="020B0604020202020204" pitchFamily="34" charset="0"/>
                <a:ea typeface="Aptos" pitchFamily="34" charset="-122"/>
                <a:cs typeface="Arial" panose="020B0604020202020204" pitchFamily="34" charset="0"/>
              </a:rPr>
              <a:t> giảm </a:t>
            </a:r>
            <a:r>
              <a:rPr lang="en-US" sz="1550" b="1" dirty="0">
                <a:solidFill>
                  <a:srgbClr val="096130"/>
                </a:solidFill>
                <a:latin typeface="Arial" panose="020B0604020202020204" pitchFamily="34" charset="0"/>
                <a:ea typeface="Aptos" pitchFamily="34" charset="-122"/>
                <a:cs typeface="Arial" panose="020B0604020202020204" pitchFamily="34" charset="0"/>
              </a:rPr>
              <a:t>luồng khí ≥30% trong ≥10 s</a:t>
            </a:r>
            <a:r>
              <a:rPr lang="en-US" sz="1550" dirty="0">
                <a:solidFill>
                  <a:srgbClr val="096130"/>
                </a:solidFill>
                <a:latin typeface="Arial" panose="020B0604020202020204" pitchFamily="34" charset="0"/>
                <a:ea typeface="Aptos" pitchFamily="34" charset="-122"/>
                <a:cs typeface="Arial" panose="020B0604020202020204" pitchFamily="34" charset="0"/>
              </a:rPr>
              <a:t> kèm </a:t>
            </a:r>
            <a:r>
              <a:rPr lang="en-US" sz="1550" b="1" dirty="0">
                <a:solidFill>
                  <a:srgbClr val="096130"/>
                </a:solidFill>
                <a:latin typeface="Arial" panose="020B0604020202020204" pitchFamily="34" charset="0"/>
                <a:ea typeface="Aptos" pitchFamily="34" charset="-122"/>
                <a:cs typeface="Arial" panose="020B0604020202020204" pitchFamily="34" charset="0"/>
              </a:rPr>
              <a:t>giảm SpO₂ ≥3% hoặc arousal</a:t>
            </a:r>
            <a:r>
              <a:rPr lang="en-US" sz="1550" dirty="0">
                <a:solidFill>
                  <a:srgbClr val="096130"/>
                </a:solidFill>
                <a:latin typeface="Arial" panose="020B0604020202020204" pitchFamily="34" charset="0"/>
                <a:ea typeface="Aptos" pitchFamily="34" charset="-122"/>
                <a:cs typeface="Arial" panose="020B0604020202020204" pitchFamily="34" charset="0"/>
              </a:rPr>
              <a:t> (định nghĩa AASM được khuyến nghị); một số bối cảnh chi trả (ví dụ CMS) dùng </a:t>
            </a:r>
            <a:r>
              <a:rPr lang="en-US" sz="1550" b="1" dirty="0">
                <a:solidFill>
                  <a:srgbClr val="096130"/>
                </a:solidFill>
                <a:latin typeface="Arial" panose="020B0604020202020204" pitchFamily="34" charset="0"/>
                <a:ea typeface="Aptos" pitchFamily="34" charset="-122"/>
                <a:cs typeface="Arial" panose="020B0604020202020204" pitchFamily="34" charset="0"/>
              </a:rPr>
              <a:t>ngưỡng 4%</a:t>
            </a:r>
            <a:r>
              <a:rPr lang="en-US" sz="1550" dirty="0">
                <a:solidFill>
                  <a:srgbClr val="096130"/>
                </a:solidFill>
                <a:latin typeface="Arial" panose="020B0604020202020204" pitchFamily="34" charset="0"/>
                <a:ea typeface="Aptos" pitchFamily="34" charset="-122"/>
                <a:cs typeface="Arial" panose="020B0604020202020204" pitchFamily="34" charset="0"/>
              </a:rPr>
              <a:t>.</a:t>
            </a:r>
            <a:endParaRPr lang="en-US" sz="1550" dirty="0">
              <a:latin typeface="Arial" panose="020B0604020202020204" pitchFamily="34" charset="0"/>
              <a:cs typeface="Arial" panose="020B0604020202020204" pitchFamily="34" charset="0"/>
            </a:endParaRPr>
          </a:p>
        </p:txBody>
      </p:sp>
      <p:sp>
        <p:nvSpPr>
          <p:cNvPr id="9" name="Text 7"/>
          <p:cNvSpPr/>
          <p:nvPr/>
        </p:nvSpPr>
        <p:spPr>
          <a:xfrm>
            <a:off x="793789" y="656076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096130"/>
                </a:solidFill>
                <a:latin typeface="Arial" panose="020B0604020202020204" pitchFamily="34" charset="0"/>
                <a:ea typeface="Aptos" pitchFamily="34" charset="-122"/>
                <a:cs typeface="Arial" panose="020B0604020202020204" pitchFamily="34" charset="0"/>
              </a:rPr>
              <a:t>Chỉ số mức độ:</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AHI</a:t>
            </a:r>
            <a:r>
              <a:rPr lang="en-US" sz="1550" dirty="0">
                <a:solidFill>
                  <a:srgbClr val="096130"/>
                </a:solidFill>
                <a:latin typeface="Arial" panose="020B0604020202020204" pitchFamily="34" charset="0"/>
                <a:ea typeface="Aptos" pitchFamily="34" charset="-122"/>
                <a:cs typeface="Arial" panose="020B0604020202020204" pitchFamily="34" charset="0"/>
              </a:rPr>
              <a:t> = (apnea + hypopnea)/giờ ngủ. </a:t>
            </a:r>
            <a:r>
              <a:rPr lang="en-US" sz="1550" b="1" dirty="0">
                <a:solidFill>
                  <a:srgbClr val="096130"/>
                </a:solidFill>
                <a:latin typeface="Arial" panose="020B0604020202020204" pitchFamily="34" charset="0"/>
                <a:ea typeface="Aptos" pitchFamily="34" charset="-122"/>
                <a:cs typeface="Arial" panose="020B0604020202020204" pitchFamily="34" charset="0"/>
              </a:rPr>
              <a:t>Phân độ</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nhẹ 5–14</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vừa 15–29</a:t>
            </a:r>
            <a:r>
              <a:rPr lang="en-US" sz="1550" dirty="0">
                <a:solidFill>
                  <a:srgbClr val="096130"/>
                </a:solidFill>
                <a:latin typeface="Arial" panose="020B0604020202020204" pitchFamily="34" charset="0"/>
                <a:ea typeface="Aptos" pitchFamily="34" charset="-122"/>
                <a:cs typeface="Arial" panose="020B0604020202020204" pitchFamily="34" charset="0"/>
              </a:rPr>
              <a:t>, </a:t>
            </a:r>
            <a:r>
              <a:rPr lang="en-US" sz="1550" b="1" dirty="0">
                <a:solidFill>
                  <a:srgbClr val="096130"/>
                </a:solidFill>
                <a:latin typeface="Arial" panose="020B0604020202020204" pitchFamily="34" charset="0"/>
                <a:ea typeface="Aptos" pitchFamily="34" charset="-122"/>
                <a:cs typeface="Arial" panose="020B0604020202020204" pitchFamily="34" charset="0"/>
              </a:rPr>
              <a:t>nặng ≥30</a:t>
            </a:r>
            <a:r>
              <a:rPr lang="en-US" sz="1550" dirty="0">
                <a:solidFill>
                  <a:srgbClr val="096130"/>
                </a:solidFill>
                <a:latin typeface="Arial" panose="020B0604020202020204" pitchFamily="34" charset="0"/>
                <a:ea typeface="Aptos" pitchFamily="34" charset="-122"/>
                <a:cs typeface="Arial" panose="020B0604020202020204" pitchFamily="34" charset="0"/>
              </a:rPr>
              <a:t>.</a:t>
            </a:r>
            <a:endParaRPr lang="en-US" sz="1550" dirty="0">
              <a:latin typeface="Arial" panose="020B0604020202020204" pitchFamily="34" charset="0"/>
              <a:cs typeface="Arial" panose="020B0604020202020204" pitchFamily="34" charset="0"/>
            </a:endParaRPr>
          </a:p>
        </p:txBody>
      </p:sp>
      <p:sp>
        <p:nvSpPr>
          <p:cNvPr id="10" name="Text 8"/>
          <p:cNvSpPr/>
          <p:nvPr/>
        </p:nvSpPr>
        <p:spPr>
          <a:xfrm>
            <a:off x="278401" y="7093687"/>
            <a:ext cx="13042821" cy="254079"/>
          </a:xfrm>
          <a:prstGeom prst="rect">
            <a:avLst/>
          </a:prstGeom>
          <a:noFill/>
          <a:ln/>
        </p:spPr>
        <p:txBody>
          <a:bodyPr wrap="none" lIns="0" tIns="0" rIns="0" bIns="0" rtlCol="0" anchor="t"/>
          <a:lstStyle/>
          <a:p>
            <a:pPr marL="342900" indent="-342900" algn="l">
              <a:lnSpc>
                <a:spcPts val="2500"/>
              </a:lnSpc>
              <a:buSzPct val="100000"/>
              <a:buFont typeface="+mj-lt"/>
              <a:buAutoNum type="arabicPeriod"/>
            </a:pPr>
            <a:endParaRPr lang="en-US" sz="800" dirty="0">
              <a:latin typeface="Arial" panose="020B0604020202020204" pitchFamily="34" charset="0"/>
              <a:cs typeface="Arial" panose="020B0604020202020204" pitchFamily="34" charset="0"/>
            </a:endParaRPr>
          </a:p>
        </p:txBody>
      </p:sp>
      <p:sp>
        <p:nvSpPr>
          <p:cNvPr id="11" name="Text 9"/>
          <p:cNvSpPr/>
          <p:nvPr/>
        </p:nvSpPr>
        <p:spPr>
          <a:xfrm>
            <a:off x="278401" y="7417180"/>
            <a:ext cx="13042821" cy="254079"/>
          </a:xfrm>
          <a:prstGeom prst="rect">
            <a:avLst/>
          </a:prstGeom>
          <a:noFill/>
          <a:ln/>
        </p:spPr>
        <p:txBody>
          <a:bodyPr wrap="none" lIns="0" tIns="0" rIns="0" bIns="0" rtlCol="0" anchor="t"/>
          <a:lstStyle/>
          <a:p>
            <a:pPr marL="342900" indent="-342900" algn="l">
              <a:lnSpc>
                <a:spcPts val="2500"/>
              </a:lnSpc>
              <a:buSzPct val="100000"/>
              <a:buFont typeface="+mj-lt"/>
              <a:buAutoNum type="arabicPeriod" startAt="2"/>
            </a:pPr>
            <a:endParaRPr lang="en-US" sz="800" dirty="0">
              <a:latin typeface="Arial" panose="020B0604020202020204" pitchFamily="34" charset="0"/>
              <a:cs typeface="Arial" panose="020B0604020202020204" pitchFamily="34" charset="0"/>
            </a:endParaRPr>
          </a:p>
        </p:txBody>
      </p:sp>
      <p:sp>
        <p:nvSpPr>
          <p:cNvPr id="12" name="Text 10"/>
          <p:cNvSpPr/>
          <p:nvPr/>
        </p:nvSpPr>
        <p:spPr>
          <a:xfrm>
            <a:off x="278401" y="7740673"/>
            <a:ext cx="13042821" cy="444458"/>
          </a:xfrm>
          <a:prstGeom prst="rect">
            <a:avLst/>
          </a:prstGeom>
          <a:noFill/>
          <a:ln/>
        </p:spPr>
        <p:txBody>
          <a:bodyPr wrap="none" lIns="0" tIns="0" rIns="0" bIns="0" rtlCol="0" anchor="t"/>
          <a:lstStyle/>
          <a:p>
            <a:pPr marL="228600" indent="-228600">
              <a:buSzPct val="100000"/>
              <a:buAutoNum type="arabicParenBoth"/>
            </a:pPr>
            <a:r>
              <a:rPr lang="en-US" sz="800" dirty="0">
                <a:solidFill>
                  <a:srgbClr val="096130"/>
                </a:solidFill>
                <a:latin typeface="Arial" panose="020B0604020202020204" pitchFamily="34" charset="0"/>
                <a:ea typeface="Aptos" pitchFamily="34" charset="-122"/>
                <a:cs typeface="Arial" panose="020B0604020202020204" pitchFamily="34" charset="0"/>
              </a:rPr>
              <a:t>Kapur VK, et al. </a:t>
            </a:r>
            <a:r>
              <a:rPr lang="en-US" sz="800" i="1" dirty="0">
                <a:solidFill>
                  <a:srgbClr val="096130"/>
                </a:solidFill>
                <a:latin typeface="Arial" panose="020B0604020202020204" pitchFamily="34" charset="0"/>
                <a:ea typeface="Aptos" pitchFamily="34" charset="-122"/>
                <a:cs typeface="Arial" panose="020B0604020202020204" pitchFamily="34" charset="0"/>
              </a:rPr>
              <a:t>J Clin Sleep Med</a:t>
            </a:r>
            <a:r>
              <a:rPr lang="en-US" sz="800" dirty="0">
                <a:solidFill>
                  <a:srgbClr val="096130"/>
                </a:solidFill>
                <a:latin typeface="Arial" panose="020B0604020202020204" pitchFamily="34" charset="0"/>
                <a:ea typeface="Aptos" pitchFamily="34" charset="-122"/>
                <a:cs typeface="Arial" panose="020B0604020202020204" pitchFamily="34" charset="0"/>
              </a:rPr>
              <a:t>. 2017;13:479–504. </a:t>
            </a:r>
          </a:p>
          <a:p>
            <a:pPr marL="228600" indent="-228600">
              <a:buSzPct val="100000"/>
              <a:buAutoNum type="arabicParenBoth"/>
            </a:pPr>
            <a:r>
              <a:rPr lang="en-US" sz="800" dirty="0">
                <a:solidFill>
                  <a:srgbClr val="096130"/>
                </a:solidFill>
                <a:latin typeface="Arial" panose="020B0604020202020204" pitchFamily="34" charset="0"/>
                <a:ea typeface="Aptos" pitchFamily="34" charset="-122"/>
                <a:cs typeface="Arial" panose="020B0604020202020204" pitchFamily="34" charset="0"/>
              </a:rPr>
              <a:t>Berry RB, et al. </a:t>
            </a:r>
            <a:r>
              <a:rPr lang="en-US" sz="800" i="1" dirty="0">
                <a:solidFill>
                  <a:srgbClr val="096130"/>
                </a:solidFill>
                <a:latin typeface="Arial" panose="020B0604020202020204" pitchFamily="34" charset="0"/>
                <a:ea typeface="Aptos" pitchFamily="34" charset="-122"/>
                <a:cs typeface="Arial" panose="020B0604020202020204" pitchFamily="34" charset="0"/>
              </a:rPr>
              <a:t>The AASM Manual for the Scoring of Sleep and Associated Events</a:t>
            </a:r>
            <a:r>
              <a:rPr lang="en-US" sz="800" dirty="0">
                <a:solidFill>
                  <a:srgbClr val="096130"/>
                </a:solidFill>
                <a:latin typeface="Arial" panose="020B0604020202020204" pitchFamily="34" charset="0"/>
                <a:ea typeface="Aptos" pitchFamily="34" charset="-122"/>
                <a:cs typeface="Arial" panose="020B0604020202020204" pitchFamily="34" charset="0"/>
              </a:rPr>
              <a:t> (current version). Darien, IL: AASM.</a:t>
            </a:r>
            <a:endParaRPr lang="en-US" sz="800" dirty="0">
              <a:latin typeface="Arial" panose="020B0604020202020204" pitchFamily="34" charset="0"/>
              <a:cs typeface="Arial" panose="020B0604020202020204" pitchFamily="34" charset="0"/>
            </a:endParaRPr>
          </a:p>
          <a:p>
            <a:pPr marL="228600" indent="-228600">
              <a:buSzPct val="100000"/>
              <a:buAutoNum type="arabicParenBoth"/>
            </a:pPr>
            <a:r>
              <a:rPr lang="en-US" sz="800" dirty="0" err="1">
                <a:solidFill>
                  <a:srgbClr val="096130"/>
                </a:solidFill>
                <a:latin typeface="Arial" panose="020B0604020202020204" pitchFamily="34" charset="0"/>
                <a:ea typeface="Aptos" pitchFamily="34" charset="-122"/>
                <a:cs typeface="Arial" panose="020B0604020202020204" pitchFamily="34" charset="0"/>
              </a:rPr>
              <a:t>Benjafield</a:t>
            </a:r>
            <a:r>
              <a:rPr lang="en-US" sz="800" dirty="0">
                <a:solidFill>
                  <a:srgbClr val="096130"/>
                </a:solidFill>
                <a:latin typeface="Arial" panose="020B0604020202020204" pitchFamily="34" charset="0"/>
                <a:ea typeface="Aptos" pitchFamily="34" charset="-122"/>
                <a:cs typeface="Arial" panose="020B0604020202020204" pitchFamily="34" charset="0"/>
              </a:rPr>
              <a:t> AV, et al. </a:t>
            </a:r>
            <a:r>
              <a:rPr lang="en-US" sz="800" i="1" dirty="0">
                <a:solidFill>
                  <a:srgbClr val="096130"/>
                </a:solidFill>
                <a:latin typeface="Arial" panose="020B0604020202020204" pitchFamily="34" charset="0"/>
                <a:ea typeface="Aptos" pitchFamily="34" charset="-122"/>
                <a:cs typeface="Arial" panose="020B0604020202020204" pitchFamily="34" charset="0"/>
              </a:rPr>
              <a:t>Lancet Respir Med</a:t>
            </a:r>
            <a:r>
              <a:rPr lang="en-US" sz="800" dirty="0">
                <a:solidFill>
                  <a:srgbClr val="096130"/>
                </a:solidFill>
                <a:latin typeface="Arial" panose="020B0604020202020204" pitchFamily="34" charset="0"/>
                <a:ea typeface="Aptos" pitchFamily="34" charset="-122"/>
                <a:cs typeface="Arial" panose="020B0604020202020204" pitchFamily="34" charset="0"/>
              </a:rPr>
              <a:t>. 2019;7:687–698. </a:t>
            </a:r>
            <a:endParaRPr lang="en-US" sz="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3D404F6-5676-914B-4654-C634A37ADCD6}"/>
              </a:ext>
            </a:extLst>
          </p:cNvPr>
          <p:cNvPicPr>
            <a:picLocks noChangeAspect="1"/>
          </p:cNvPicPr>
          <p:nvPr/>
        </p:nvPicPr>
        <p:blipFill>
          <a:blip r:embed="rId3"/>
          <a:stretch>
            <a:fillRect/>
          </a:stretch>
        </p:blipFill>
        <p:spPr>
          <a:xfrm>
            <a:off x="1687964" y="1277513"/>
            <a:ext cx="11254470" cy="33389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80812" y="536853"/>
            <a:ext cx="5158621" cy="457438"/>
          </a:xfrm>
          <a:prstGeom prst="rect">
            <a:avLst/>
          </a:prstGeom>
          <a:noFill/>
          <a:ln/>
        </p:spPr>
        <p:txBody>
          <a:bodyPr wrap="none" lIns="0" tIns="0" rIns="0" bIns="0" rtlCol="0" anchor="t"/>
          <a:lstStyle/>
          <a:p>
            <a:pPr marL="0" indent="0" algn="l">
              <a:lnSpc>
                <a:spcPts val="3600"/>
              </a:lnSpc>
              <a:buNone/>
            </a:pPr>
            <a:r>
              <a:rPr lang="en-US" sz="2850" b="1" dirty="0">
                <a:solidFill>
                  <a:srgbClr val="064D26"/>
                </a:solidFill>
                <a:latin typeface="Alexandria Bold" pitchFamily="34" charset="0"/>
                <a:ea typeface="Alexandria Bold" pitchFamily="34" charset="-122"/>
                <a:cs typeface="Alexandria Bold" pitchFamily="34" charset="-120"/>
              </a:rPr>
              <a:t>RCT JAMA 2013 - Antic Trial</a:t>
            </a:r>
            <a:endParaRPr lang="en-US" sz="2850" dirty="0"/>
          </a:p>
        </p:txBody>
      </p:sp>
      <p:sp>
        <p:nvSpPr>
          <p:cNvPr id="3" name="Text 1"/>
          <p:cNvSpPr/>
          <p:nvPr/>
        </p:nvSpPr>
        <p:spPr>
          <a:xfrm>
            <a:off x="780812" y="1213842"/>
            <a:ext cx="4212193" cy="365879"/>
          </a:xfrm>
          <a:prstGeom prst="rect">
            <a:avLst/>
          </a:prstGeom>
          <a:noFill/>
          <a:ln/>
        </p:spPr>
        <p:txBody>
          <a:bodyPr wrap="none" lIns="0" tIns="0" rIns="0" bIns="0" rtlCol="0" anchor="t"/>
          <a:lstStyle/>
          <a:p>
            <a:pPr marL="0" indent="0" algn="l">
              <a:lnSpc>
                <a:spcPts val="2850"/>
              </a:lnSpc>
              <a:buNone/>
            </a:pPr>
            <a:r>
              <a:rPr lang="en-US" sz="2300" b="1" dirty="0">
                <a:solidFill>
                  <a:srgbClr val="064D26"/>
                </a:solidFill>
                <a:latin typeface="Alexandria Bold" pitchFamily="34" charset="0"/>
                <a:ea typeface="Alexandria Bold" pitchFamily="34" charset="-122"/>
                <a:cs typeface="Alexandria Bold" pitchFamily="34" charset="-120"/>
              </a:rPr>
              <a:t>Thiết kế nghiên cứu đột phá</a:t>
            </a:r>
            <a:endParaRPr lang="en-US" sz="2300" dirty="0"/>
          </a:p>
        </p:txBody>
      </p:sp>
      <p:sp>
        <p:nvSpPr>
          <p:cNvPr id="4" name="Text 2"/>
          <p:cNvSpPr/>
          <p:nvPr/>
        </p:nvSpPr>
        <p:spPr>
          <a:xfrm>
            <a:off x="780812" y="1799273"/>
            <a:ext cx="13068776" cy="292775"/>
          </a:xfrm>
          <a:prstGeom prst="rect">
            <a:avLst/>
          </a:prstGeom>
          <a:noFill/>
          <a:ln/>
        </p:spPr>
        <p:txBody>
          <a:bodyPr wrap="none" lIns="0" tIns="0" rIns="0" bIns="0" rtlCol="0" anchor="t"/>
          <a:lstStyle/>
          <a:p>
            <a:pPr marL="0" indent="0" algn="l">
              <a:lnSpc>
                <a:spcPts val="2300"/>
              </a:lnSpc>
              <a:buNone/>
            </a:pPr>
            <a:r>
              <a:rPr lang="en-US" sz="1400" dirty="0">
                <a:solidFill>
                  <a:srgbClr val="096130"/>
                </a:solidFill>
                <a:latin typeface="Aptos" pitchFamily="34" charset="0"/>
                <a:ea typeface="Aptos" pitchFamily="34" charset="-122"/>
                <a:cs typeface="Aptos" pitchFamily="34" charset="-120"/>
              </a:rPr>
              <a:t>RCT tại Úc với 155 bệnh nhân OSA, so sánh </a:t>
            </a:r>
            <a:r>
              <a:rPr lang="en-US" sz="1400" dirty="0">
                <a:solidFill>
                  <a:srgbClr val="FFFFFF"/>
                </a:solidFill>
                <a:highlight>
                  <a:srgbClr val="608571"/>
                </a:highlight>
                <a:latin typeface="Aptos" pitchFamily="34" charset="0"/>
                <a:ea typeface="Aptos" pitchFamily="34" charset="-122"/>
                <a:cs typeface="Aptos" pitchFamily="34" charset="-120"/>
              </a:rPr>
              <a:t>Primary care model</a:t>
            </a:r>
            <a:r>
              <a:rPr lang="en-US" sz="1400" dirty="0">
                <a:solidFill>
                  <a:srgbClr val="096130"/>
                </a:solidFill>
                <a:latin typeface="Aptos" pitchFamily="34" charset="0"/>
                <a:ea typeface="Aptos" pitchFamily="34" charset="-122"/>
                <a:cs typeface="Aptos" pitchFamily="34" charset="-120"/>
              </a:rPr>
              <a:t> (bác sĩ gia đình + điều dưỡng, HSAT) với </a:t>
            </a:r>
            <a:r>
              <a:rPr lang="en-US" sz="1400" dirty="0">
                <a:solidFill>
                  <a:srgbClr val="096130"/>
                </a:solidFill>
                <a:highlight>
                  <a:srgbClr val="FCEC99"/>
                </a:highlight>
                <a:latin typeface="Aptos" pitchFamily="34" charset="0"/>
                <a:ea typeface="Aptos" pitchFamily="34" charset="-122"/>
                <a:cs typeface="Aptos" pitchFamily="34" charset="-120"/>
              </a:rPr>
              <a:t>Sleep center model</a:t>
            </a:r>
            <a:r>
              <a:rPr lang="en-US" sz="1400" dirty="0">
                <a:solidFill>
                  <a:srgbClr val="096130"/>
                </a:solidFill>
                <a:latin typeface="Aptos" pitchFamily="34" charset="0"/>
                <a:ea typeface="Aptos" pitchFamily="34" charset="-122"/>
                <a:cs typeface="Aptos" pitchFamily="34" charset="-120"/>
              </a:rPr>
              <a:t> truyền thống.</a:t>
            </a:r>
            <a:endParaRPr lang="en-US" sz="1400" dirty="0"/>
          </a:p>
        </p:txBody>
      </p:sp>
      <p:sp>
        <p:nvSpPr>
          <p:cNvPr id="5" name="Shape 3"/>
          <p:cNvSpPr/>
          <p:nvPr/>
        </p:nvSpPr>
        <p:spPr>
          <a:xfrm>
            <a:off x="780812" y="2329815"/>
            <a:ext cx="5920621" cy="182999"/>
          </a:xfrm>
          <a:prstGeom prst="roundRect">
            <a:avLst>
              <a:gd name="adj" fmla="val 33604"/>
            </a:avLst>
          </a:prstGeom>
          <a:solidFill>
            <a:srgbClr val="E1EAE5"/>
          </a:solidFill>
          <a:ln w="7620">
            <a:solidFill>
              <a:srgbClr val="C7D0CB"/>
            </a:solidFill>
            <a:prstDash val="solid"/>
          </a:ln>
        </p:spPr>
        <p:txBody>
          <a:bodyPr/>
          <a:lstStyle/>
          <a:p>
            <a:endParaRPr lang="en-VN"/>
          </a:p>
        </p:txBody>
      </p:sp>
      <p:sp>
        <p:nvSpPr>
          <p:cNvPr id="6" name="Shape 4"/>
          <p:cNvSpPr/>
          <p:nvPr/>
        </p:nvSpPr>
        <p:spPr>
          <a:xfrm>
            <a:off x="780812" y="2329815"/>
            <a:ext cx="5091708" cy="182999"/>
          </a:xfrm>
          <a:prstGeom prst="roundRect">
            <a:avLst>
              <a:gd name="adj" fmla="val 33604"/>
            </a:avLst>
          </a:prstGeom>
          <a:solidFill>
            <a:srgbClr val="608571"/>
          </a:solidFill>
          <a:ln/>
        </p:spPr>
        <p:txBody>
          <a:bodyPr/>
          <a:lstStyle/>
          <a:p>
            <a:endParaRPr lang="en-VN"/>
          </a:p>
        </p:txBody>
      </p:sp>
      <p:sp>
        <p:nvSpPr>
          <p:cNvPr id="7" name="Text 5"/>
          <p:cNvSpPr/>
          <p:nvPr/>
        </p:nvSpPr>
        <p:spPr>
          <a:xfrm>
            <a:off x="6811208" y="2329815"/>
            <a:ext cx="412432" cy="182999"/>
          </a:xfrm>
          <a:prstGeom prst="rect">
            <a:avLst/>
          </a:prstGeom>
          <a:noFill/>
          <a:ln/>
        </p:spPr>
        <p:txBody>
          <a:bodyPr wrap="none" lIns="0" tIns="0" rIns="0" bIns="0" rtlCol="0" anchor="t"/>
          <a:lstStyle/>
          <a:p>
            <a:pPr marL="0" indent="0" algn="l">
              <a:lnSpc>
                <a:spcPts val="1400"/>
              </a:lnSpc>
              <a:buNone/>
            </a:pPr>
            <a:r>
              <a:rPr lang="en-US" sz="1400" b="1" dirty="0">
                <a:solidFill>
                  <a:srgbClr val="096130"/>
                </a:solidFill>
                <a:latin typeface="Alexandria Bold" pitchFamily="34" charset="0"/>
                <a:ea typeface="Alexandria Bold" pitchFamily="34" charset="-122"/>
                <a:cs typeface="Alexandria Bold" pitchFamily="34" charset="-120"/>
              </a:rPr>
              <a:t>86%</a:t>
            </a:r>
            <a:endParaRPr lang="en-US" sz="1400" dirty="0"/>
          </a:p>
        </p:txBody>
      </p:sp>
      <p:sp>
        <p:nvSpPr>
          <p:cNvPr id="8" name="Text 6"/>
          <p:cNvSpPr/>
          <p:nvPr/>
        </p:nvSpPr>
        <p:spPr>
          <a:xfrm>
            <a:off x="780812" y="2695694"/>
            <a:ext cx="2392680" cy="228719"/>
          </a:xfrm>
          <a:prstGeom prst="rect">
            <a:avLst/>
          </a:prstGeom>
          <a:noFill/>
          <a:ln/>
        </p:spPr>
        <p:txBody>
          <a:bodyPr wrap="none" lIns="0" tIns="0" rIns="0" bIns="0" rtlCol="0" anchor="t"/>
          <a:lstStyle/>
          <a:p>
            <a:pPr marL="0" indent="0" algn="l">
              <a:lnSpc>
                <a:spcPts val="1800"/>
              </a:lnSpc>
              <a:buNone/>
            </a:pPr>
            <a:r>
              <a:rPr lang="en-US" sz="1400" b="1" dirty="0">
                <a:solidFill>
                  <a:srgbClr val="096130"/>
                </a:solidFill>
                <a:latin typeface="Alexandria Bold" pitchFamily="34" charset="0"/>
                <a:ea typeface="Alexandria Bold" pitchFamily="34" charset="-122"/>
                <a:cs typeface="Alexandria Bold" pitchFamily="34" charset="-120"/>
              </a:rPr>
              <a:t>Giảm buồn ngủ PC model</a:t>
            </a:r>
            <a:endParaRPr lang="en-US" sz="1400" dirty="0"/>
          </a:p>
        </p:txBody>
      </p:sp>
      <p:sp>
        <p:nvSpPr>
          <p:cNvPr id="9" name="Text 7"/>
          <p:cNvSpPr/>
          <p:nvPr/>
        </p:nvSpPr>
        <p:spPr>
          <a:xfrm>
            <a:off x="780812" y="3012162"/>
            <a:ext cx="6442829" cy="234315"/>
          </a:xfrm>
          <a:prstGeom prst="rect">
            <a:avLst/>
          </a:prstGeom>
          <a:noFill/>
          <a:ln/>
        </p:spPr>
        <p:txBody>
          <a:bodyPr wrap="none" lIns="0" tIns="0" rIns="0" bIns="0" rtlCol="0" anchor="t"/>
          <a:lstStyle/>
          <a:p>
            <a:pPr marL="0" indent="0" algn="l">
              <a:lnSpc>
                <a:spcPts val="1800"/>
              </a:lnSpc>
              <a:buNone/>
            </a:pPr>
            <a:r>
              <a:rPr lang="en-US" sz="1150" dirty="0">
                <a:solidFill>
                  <a:srgbClr val="096130"/>
                </a:solidFill>
                <a:latin typeface="Aptos" pitchFamily="34" charset="0"/>
                <a:ea typeface="Aptos" pitchFamily="34" charset="-122"/>
                <a:cs typeface="Aptos" pitchFamily="34" charset="-120"/>
              </a:rPr>
              <a:t>Epworth Sleepiness Scale: -7.0</a:t>
            </a:r>
            <a:endParaRPr lang="en-US" sz="1150" dirty="0"/>
          </a:p>
        </p:txBody>
      </p:sp>
      <p:sp>
        <p:nvSpPr>
          <p:cNvPr id="10" name="Shape 8"/>
          <p:cNvSpPr/>
          <p:nvPr/>
        </p:nvSpPr>
        <p:spPr>
          <a:xfrm>
            <a:off x="7406640" y="2329815"/>
            <a:ext cx="5924907" cy="182999"/>
          </a:xfrm>
          <a:prstGeom prst="roundRect">
            <a:avLst>
              <a:gd name="adj" fmla="val 33604"/>
            </a:avLst>
          </a:prstGeom>
          <a:solidFill>
            <a:srgbClr val="FFFFFF"/>
          </a:solidFill>
          <a:ln w="7620">
            <a:solidFill>
              <a:srgbClr val="E2D27F"/>
            </a:solidFill>
            <a:prstDash val="solid"/>
          </a:ln>
        </p:spPr>
        <p:txBody>
          <a:bodyPr/>
          <a:lstStyle/>
          <a:p>
            <a:endParaRPr lang="en-VN"/>
          </a:p>
        </p:txBody>
      </p:sp>
      <p:sp>
        <p:nvSpPr>
          <p:cNvPr id="11" name="Shape 9"/>
          <p:cNvSpPr/>
          <p:nvPr/>
        </p:nvSpPr>
        <p:spPr>
          <a:xfrm>
            <a:off x="7406640" y="2329815"/>
            <a:ext cx="4976813" cy="182999"/>
          </a:xfrm>
          <a:prstGeom prst="roundRect">
            <a:avLst>
              <a:gd name="adj" fmla="val 33604"/>
            </a:avLst>
          </a:prstGeom>
          <a:solidFill>
            <a:srgbClr val="FCEC99"/>
          </a:solidFill>
          <a:ln/>
        </p:spPr>
        <p:txBody>
          <a:bodyPr/>
          <a:lstStyle/>
          <a:p>
            <a:endParaRPr lang="en-VN"/>
          </a:p>
        </p:txBody>
      </p:sp>
      <p:sp>
        <p:nvSpPr>
          <p:cNvPr id="12" name="Text 10"/>
          <p:cNvSpPr/>
          <p:nvPr/>
        </p:nvSpPr>
        <p:spPr>
          <a:xfrm>
            <a:off x="13441323" y="2329815"/>
            <a:ext cx="408265" cy="182999"/>
          </a:xfrm>
          <a:prstGeom prst="rect">
            <a:avLst/>
          </a:prstGeom>
          <a:noFill/>
          <a:ln/>
        </p:spPr>
        <p:txBody>
          <a:bodyPr wrap="none" lIns="0" tIns="0" rIns="0" bIns="0" rtlCol="0" anchor="t"/>
          <a:lstStyle/>
          <a:p>
            <a:pPr marL="0" indent="0" algn="l">
              <a:lnSpc>
                <a:spcPts val="1400"/>
              </a:lnSpc>
              <a:buNone/>
            </a:pPr>
            <a:r>
              <a:rPr lang="en-US" sz="1400" b="1" dirty="0">
                <a:solidFill>
                  <a:srgbClr val="096130"/>
                </a:solidFill>
                <a:latin typeface="Alexandria Bold" pitchFamily="34" charset="0"/>
                <a:ea typeface="Alexandria Bold" pitchFamily="34" charset="-122"/>
                <a:cs typeface="Alexandria Bold" pitchFamily="34" charset="-120"/>
              </a:rPr>
              <a:t>84%</a:t>
            </a:r>
            <a:endParaRPr lang="en-US" sz="1400" dirty="0"/>
          </a:p>
        </p:txBody>
      </p:sp>
      <p:sp>
        <p:nvSpPr>
          <p:cNvPr id="13" name="Text 11"/>
          <p:cNvSpPr/>
          <p:nvPr/>
        </p:nvSpPr>
        <p:spPr>
          <a:xfrm>
            <a:off x="7406640" y="2695694"/>
            <a:ext cx="2386489" cy="228719"/>
          </a:xfrm>
          <a:prstGeom prst="rect">
            <a:avLst/>
          </a:prstGeom>
          <a:noFill/>
          <a:ln/>
        </p:spPr>
        <p:txBody>
          <a:bodyPr wrap="none" lIns="0" tIns="0" rIns="0" bIns="0" rtlCol="0" anchor="t"/>
          <a:lstStyle/>
          <a:p>
            <a:pPr marL="0" indent="0" algn="l">
              <a:lnSpc>
                <a:spcPts val="1800"/>
              </a:lnSpc>
              <a:buNone/>
            </a:pPr>
            <a:r>
              <a:rPr lang="en-US" sz="1400" b="1" dirty="0">
                <a:solidFill>
                  <a:srgbClr val="096130"/>
                </a:solidFill>
                <a:latin typeface="Alexandria Bold" pitchFamily="34" charset="0"/>
                <a:ea typeface="Alexandria Bold" pitchFamily="34" charset="-122"/>
                <a:cs typeface="Alexandria Bold" pitchFamily="34" charset="-120"/>
              </a:rPr>
              <a:t>Giảm buồn ngủ SC model</a:t>
            </a:r>
            <a:endParaRPr lang="en-US" sz="1400" dirty="0"/>
          </a:p>
        </p:txBody>
      </p:sp>
      <p:sp>
        <p:nvSpPr>
          <p:cNvPr id="14" name="Text 12"/>
          <p:cNvSpPr/>
          <p:nvPr/>
        </p:nvSpPr>
        <p:spPr>
          <a:xfrm>
            <a:off x="7406640" y="3012162"/>
            <a:ext cx="6442948" cy="234315"/>
          </a:xfrm>
          <a:prstGeom prst="rect">
            <a:avLst/>
          </a:prstGeom>
          <a:noFill/>
          <a:ln/>
        </p:spPr>
        <p:txBody>
          <a:bodyPr wrap="none" lIns="0" tIns="0" rIns="0" bIns="0" rtlCol="0" anchor="t"/>
          <a:lstStyle/>
          <a:p>
            <a:pPr marL="0" indent="0" algn="l">
              <a:lnSpc>
                <a:spcPts val="1800"/>
              </a:lnSpc>
              <a:buNone/>
            </a:pPr>
            <a:r>
              <a:rPr lang="en-US" sz="1150" dirty="0">
                <a:solidFill>
                  <a:srgbClr val="096130"/>
                </a:solidFill>
                <a:latin typeface="Aptos" pitchFamily="34" charset="0"/>
                <a:ea typeface="Aptos" pitchFamily="34" charset="-122"/>
                <a:cs typeface="Aptos" pitchFamily="34" charset="-120"/>
              </a:rPr>
              <a:t>Epworth Sleepiness Scale: -6.5</a:t>
            </a:r>
            <a:endParaRPr lang="en-US" sz="1150" dirty="0"/>
          </a:p>
        </p:txBody>
      </p:sp>
      <p:sp>
        <p:nvSpPr>
          <p:cNvPr id="15" name="Shape 13"/>
          <p:cNvSpPr/>
          <p:nvPr/>
        </p:nvSpPr>
        <p:spPr>
          <a:xfrm>
            <a:off x="780812" y="3612356"/>
            <a:ext cx="5920383" cy="182999"/>
          </a:xfrm>
          <a:prstGeom prst="roundRect">
            <a:avLst>
              <a:gd name="adj" fmla="val 33604"/>
            </a:avLst>
          </a:prstGeom>
          <a:solidFill>
            <a:srgbClr val="E1EAE5"/>
          </a:solidFill>
          <a:ln w="7620">
            <a:solidFill>
              <a:srgbClr val="C7D0CB"/>
            </a:solidFill>
            <a:prstDash val="solid"/>
          </a:ln>
        </p:spPr>
        <p:txBody>
          <a:bodyPr/>
          <a:lstStyle/>
          <a:p>
            <a:endParaRPr lang="en-VN"/>
          </a:p>
        </p:txBody>
      </p:sp>
      <p:sp>
        <p:nvSpPr>
          <p:cNvPr id="16" name="Shape 14"/>
          <p:cNvSpPr/>
          <p:nvPr/>
        </p:nvSpPr>
        <p:spPr>
          <a:xfrm>
            <a:off x="780812" y="3612356"/>
            <a:ext cx="5209937" cy="182999"/>
          </a:xfrm>
          <a:prstGeom prst="roundRect">
            <a:avLst>
              <a:gd name="adj" fmla="val 33604"/>
            </a:avLst>
          </a:prstGeom>
          <a:solidFill>
            <a:srgbClr val="608571"/>
          </a:solidFill>
          <a:ln/>
        </p:spPr>
        <p:txBody>
          <a:bodyPr/>
          <a:lstStyle/>
          <a:p>
            <a:endParaRPr lang="en-VN"/>
          </a:p>
        </p:txBody>
      </p:sp>
      <p:sp>
        <p:nvSpPr>
          <p:cNvPr id="17" name="Text 15"/>
          <p:cNvSpPr/>
          <p:nvPr/>
        </p:nvSpPr>
        <p:spPr>
          <a:xfrm>
            <a:off x="6810970" y="3612356"/>
            <a:ext cx="412671" cy="182999"/>
          </a:xfrm>
          <a:prstGeom prst="rect">
            <a:avLst/>
          </a:prstGeom>
          <a:noFill/>
          <a:ln/>
        </p:spPr>
        <p:txBody>
          <a:bodyPr wrap="none" lIns="0" tIns="0" rIns="0" bIns="0" rtlCol="0" anchor="t"/>
          <a:lstStyle/>
          <a:p>
            <a:pPr marL="0" indent="0" algn="l">
              <a:lnSpc>
                <a:spcPts val="1400"/>
              </a:lnSpc>
              <a:buNone/>
            </a:pPr>
            <a:r>
              <a:rPr lang="en-US" sz="1400" b="1" dirty="0">
                <a:solidFill>
                  <a:srgbClr val="096130"/>
                </a:solidFill>
                <a:latin typeface="Alexandria Bold" pitchFamily="34" charset="0"/>
                <a:ea typeface="Alexandria Bold" pitchFamily="34" charset="-122"/>
                <a:cs typeface="Alexandria Bold" pitchFamily="34" charset="-120"/>
              </a:rPr>
              <a:t>88%</a:t>
            </a:r>
            <a:endParaRPr lang="en-US" sz="1400" dirty="0"/>
          </a:p>
        </p:txBody>
      </p:sp>
      <p:sp>
        <p:nvSpPr>
          <p:cNvPr id="18" name="Text 16"/>
          <p:cNvSpPr/>
          <p:nvPr/>
        </p:nvSpPr>
        <p:spPr>
          <a:xfrm>
            <a:off x="780812" y="3978235"/>
            <a:ext cx="1830110" cy="228719"/>
          </a:xfrm>
          <a:prstGeom prst="rect">
            <a:avLst/>
          </a:prstGeom>
          <a:noFill/>
          <a:ln/>
        </p:spPr>
        <p:txBody>
          <a:bodyPr wrap="none" lIns="0" tIns="0" rIns="0" bIns="0" rtlCol="0" anchor="t"/>
          <a:lstStyle/>
          <a:p>
            <a:pPr marL="0" indent="0" algn="l">
              <a:lnSpc>
                <a:spcPts val="1800"/>
              </a:lnSpc>
              <a:buNone/>
            </a:pPr>
            <a:r>
              <a:rPr lang="en-US" sz="1400" b="1" dirty="0">
                <a:solidFill>
                  <a:srgbClr val="096130"/>
                </a:solidFill>
                <a:latin typeface="Alexandria Bold" pitchFamily="34" charset="0"/>
                <a:ea typeface="Alexandria Bold" pitchFamily="34" charset="-122"/>
                <a:cs typeface="Alexandria Bold" pitchFamily="34" charset="-120"/>
              </a:rPr>
              <a:t>Tuân thủ CPAP PC</a:t>
            </a:r>
            <a:endParaRPr lang="en-US" sz="1400" dirty="0"/>
          </a:p>
        </p:txBody>
      </p:sp>
      <p:sp>
        <p:nvSpPr>
          <p:cNvPr id="19" name="Text 17"/>
          <p:cNvSpPr/>
          <p:nvPr/>
        </p:nvSpPr>
        <p:spPr>
          <a:xfrm>
            <a:off x="780812" y="4294703"/>
            <a:ext cx="6442829" cy="234315"/>
          </a:xfrm>
          <a:prstGeom prst="rect">
            <a:avLst/>
          </a:prstGeom>
          <a:noFill/>
          <a:ln/>
        </p:spPr>
        <p:txBody>
          <a:bodyPr wrap="none" lIns="0" tIns="0" rIns="0" bIns="0" rtlCol="0" anchor="t"/>
          <a:lstStyle/>
          <a:p>
            <a:pPr marL="0" indent="0" algn="l">
              <a:lnSpc>
                <a:spcPts val="1800"/>
              </a:lnSpc>
              <a:buNone/>
            </a:pPr>
            <a:r>
              <a:rPr lang="en-US" sz="1150" dirty="0">
                <a:solidFill>
                  <a:srgbClr val="096130"/>
                </a:solidFill>
                <a:latin typeface="Aptos" pitchFamily="34" charset="0"/>
                <a:ea typeface="Aptos" pitchFamily="34" charset="-122"/>
                <a:cs typeface="Aptos" pitchFamily="34" charset="-120"/>
              </a:rPr>
              <a:t>4.4 giờ/đêm</a:t>
            </a:r>
            <a:endParaRPr lang="en-US" sz="1150" dirty="0"/>
          </a:p>
        </p:txBody>
      </p:sp>
      <p:sp>
        <p:nvSpPr>
          <p:cNvPr id="20" name="Shape 18"/>
          <p:cNvSpPr/>
          <p:nvPr/>
        </p:nvSpPr>
        <p:spPr>
          <a:xfrm>
            <a:off x="7406640" y="3612356"/>
            <a:ext cx="5920740" cy="182999"/>
          </a:xfrm>
          <a:prstGeom prst="roundRect">
            <a:avLst>
              <a:gd name="adj" fmla="val 33604"/>
            </a:avLst>
          </a:prstGeom>
          <a:solidFill>
            <a:srgbClr val="FFFFFF"/>
          </a:solidFill>
          <a:ln w="7620">
            <a:solidFill>
              <a:srgbClr val="E2D27F"/>
            </a:solidFill>
            <a:prstDash val="solid"/>
          </a:ln>
        </p:spPr>
        <p:txBody>
          <a:bodyPr/>
          <a:lstStyle/>
          <a:p>
            <a:endParaRPr lang="en-VN"/>
          </a:p>
        </p:txBody>
      </p:sp>
      <p:sp>
        <p:nvSpPr>
          <p:cNvPr id="21" name="Shape 19"/>
          <p:cNvSpPr/>
          <p:nvPr/>
        </p:nvSpPr>
        <p:spPr>
          <a:xfrm>
            <a:off x="7406640" y="3612356"/>
            <a:ext cx="5091827" cy="182999"/>
          </a:xfrm>
          <a:prstGeom prst="roundRect">
            <a:avLst>
              <a:gd name="adj" fmla="val 33604"/>
            </a:avLst>
          </a:prstGeom>
          <a:solidFill>
            <a:srgbClr val="FCEC99"/>
          </a:solidFill>
          <a:ln/>
        </p:spPr>
        <p:txBody>
          <a:bodyPr/>
          <a:lstStyle/>
          <a:p>
            <a:endParaRPr lang="en-VN"/>
          </a:p>
        </p:txBody>
      </p:sp>
      <p:sp>
        <p:nvSpPr>
          <p:cNvPr id="22" name="Text 20"/>
          <p:cNvSpPr/>
          <p:nvPr/>
        </p:nvSpPr>
        <p:spPr>
          <a:xfrm>
            <a:off x="13437156" y="3612356"/>
            <a:ext cx="412432" cy="182999"/>
          </a:xfrm>
          <a:prstGeom prst="rect">
            <a:avLst/>
          </a:prstGeom>
          <a:noFill/>
          <a:ln/>
        </p:spPr>
        <p:txBody>
          <a:bodyPr wrap="none" lIns="0" tIns="0" rIns="0" bIns="0" rtlCol="0" anchor="t"/>
          <a:lstStyle/>
          <a:p>
            <a:pPr marL="0" indent="0" algn="l">
              <a:lnSpc>
                <a:spcPts val="1400"/>
              </a:lnSpc>
              <a:buNone/>
            </a:pPr>
            <a:r>
              <a:rPr lang="en-US" sz="1400" b="1" dirty="0">
                <a:solidFill>
                  <a:srgbClr val="096130"/>
                </a:solidFill>
                <a:latin typeface="Alexandria Bold" pitchFamily="34" charset="0"/>
                <a:ea typeface="Alexandria Bold" pitchFamily="34" charset="-122"/>
                <a:cs typeface="Alexandria Bold" pitchFamily="34" charset="-120"/>
              </a:rPr>
              <a:t>86%</a:t>
            </a:r>
            <a:endParaRPr lang="en-US" sz="1400" dirty="0"/>
          </a:p>
        </p:txBody>
      </p:sp>
      <p:sp>
        <p:nvSpPr>
          <p:cNvPr id="23" name="Text 21"/>
          <p:cNvSpPr/>
          <p:nvPr/>
        </p:nvSpPr>
        <p:spPr>
          <a:xfrm>
            <a:off x="7406640" y="3978235"/>
            <a:ext cx="1830110" cy="228719"/>
          </a:xfrm>
          <a:prstGeom prst="rect">
            <a:avLst/>
          </a:prstGeom>
          <a:noFill/>
          <a:ln/>
        </p:spPr>
        <p:txBody>
          <a:bodyPr wrap="none" lIns="0" tIns="0" rIns="0" bIns="0" rtlCol="0" anchor="t"/>
          <a:lstStyle/>
          <a:p>
            <a:pPr marL="0" indent="0" algn="l">
              <a:lnSpc>
                <a:spcPts val="1800"/>
              </a:lnSpc>
              <a:buNone/>
            </a:pPr>
            <a:r>
              <a:rPr lang="en-US" sz="1400" b="1" dirty="0">
                <a:solidFill>
                  <a:srgbClr val="096130"/>
                </a:solidFill>
                <a:latin typeface="Alexandria Bold" pitchFamily="34" charset="0"/>
                <a:ea typeface="Alexandria Bold" pitchFamily="34" charset="-122"/>
                <a:cs typeface="Alexandria Bold" pitchFamily="34" charset="-120"/>
              </a:rPr>
              <a:t>Tuân thủ CPAP SC</a:t>
            </a:r>
            <a:endParaRPr lang="en-US" sz="1400" dirty="0"/>
          </a:p>
        </p:txBody>
      </p:sp>
      <p:sp>
        <p:nvSpPr>
          <p:cNvPr id="24" name="Text 22"/>
          <p:cNvSpPr/>
          <p:nvPr/>
        </p:nvSpPr>
        <p:spPr>
          <a:xfrm>
            <a:off x="7406640" y="4294703"/>
            <a:ext cx="6442948" cy="234315"/>
          </a:xfrm>
          <a:prstGeom prst="rect">
            <a:avLst/>
          </a:prstGeom>
          <a:noFill/>
          <a:ln/>
        </p:spPr>
        <p:txBody>
          <a:bodyPr wrap="none" lIns="0" tIns="0" rIns="0" bIns="0" rtlCol="0" anchor="t"/>
          <a:lstStyle/>
          <a:p>
            <a:pPr marL="0" indent="0" algn="l">
              <a:lnSpc>
                <a:spcPts val="1800"/>
              </a:lnSpc>
              <a:buNone/>
            </a:pPr>
            <a:r>
              <a:rPr lang="en-US" sz="1150" dirty="0">
                <a:solidFill>
                  <a:srgbClr val="096130"/>
                </a:solidFill>
                <a:latin typeface="Aptos" pitchFamily="34" charset="0"/>
                <a:ea typeface="Aptos" pitchFamily="34" charset="-122"/>
                <a:cs typeface="Aptos" pitchFamily="34" charset="-120"/>
              </a:rPr>
              <a:t>4.3 giờ/đêm</a:t>
            </a:r>
            <a:endParaRPr lang="en-US" sz="1150" dirty="0"/>
          </a:p>
        </p:txBody>
      </p:sp>
      <p:sp>
        <p:nvSpPr>
          <p:cNvPr id="25" name="Text 23"/>
          <p:cNvSpPr/>
          <p:nvPr/>
        </p:nvSpPr>
        <p:spPr>
          <a:xfrm>
            <a:off x="780812" y="4748570"/>
            <a:ext cx="2196465" cy="274558"/>
          </a:xfrm>
          <a:prstGeom prst="rect">
            <a:avLst/>
          </a:prstGeom>
          <a:noFill/>
          <a:ln/>
        </p:spPr>
        <p:txBody>
          <a:bodyPr wrap="none" lIns="0" tIns="0" rIns="0" bIns="0" rtlCol="0" anchor="t"/>
          <a:lstStyle/>
          <a:p>
            <a:pPr marL="0" indent="0" algn="l">
              <a:lnSpc>
                <a:spcPts val="2150"/>
              </a:lnSpc>
              <a:buNone/>
            </a:pPr>
            <a:r>
              <a:rPr lang="en-US" sz="1700" b="1" dirty="0">
                <a:solidFill>
                  <a:srgbClr val="064D26"/>
                </a:solidFill>
                <a:latin typeface="Alexandria Bold" pitchFamily="34" charset="0"/>
                <a:ea typeface="Alexandria Bold" pitchFamily="34" charset="-122"/>
                <a:cs typeface="Alexandria Bold" pitchFamily="34" charset="-120"/>
              </a:rPr>
              <a:t>Kết quả quan trọng</a:t>
            </a:r>
            <a:endParaRPr lang="en-US" sz="1700" dirty="0"/>
          </a:p>
        </p:txBody>
      </p:sp>
      <p:sp>
        <p:nvSpPr>
          <p:cNvPr id="26" name="Text 24"/>
          <p:cNvSpPr/>
          <p:nvPr/>
        </p:nvSpPr>
        <p:spPr>
          <a:xfrm>
            <a:off x="780812" y="5389007"/>
            <a:ext cx="1830110" cy="228719"/>
          </a:xfrm>
          <a:prstGeom prst="rect">
            <a:avLst/>
          </a:prstGeom>
          <a:noFill/>
          <a:ln/>
        </p:spPr>
        <p:txBody>
          <a:bodyPr wrap="none" lIns="0" tIns="0" rIns="0" bIns="0" rtlCol="0" anchor="t"/>
          <a:lstStyle/>
          <a:p>
            <a:pPr marL="0" indent="0" algn="l">
              <a:lnSpc>
                <a:spcPts val="1800"/>
              </a:lnSpc>
              <a:buNone/>
            </a:pPr>
            <a:r>
              <a:rPr lang="en-US" sz="1400" b="1" dirty="0">
                <a:solidFill>
                  <a:srgbClr val="064D26"/>
                </a:solidFill>
                <a:latin typeface="Alexandria Bold" pitchFamily="34" charset="0"/>
                <a:ea typeface="Alexandria Bold" pitchFamily="34" charset="-122"/>
                <a:cs typeface="Alexandria Bold" pitchFamily="34" charset="-120"/>
              </a:rPr>
              <a:t>Hiệu quả lâm sàng</a:t>
            </a:r>
            <a:endParaRPr lang="en-US" sz="1400" dirty="0"/>
          </a:p>
        </p:txBody>
      </p:sp>
      <p:sp>
        <p:nvSpPr>
          <p:cNvPr id="27" name="Text 25"/>
          <p:cNvSpPr/>
          <p:nvPr/>
        </p:nvSpPr>
        <p:spPr>
          <a:xfrm>
            <a:off x="780812" y="5764054"/>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Chất lượng sống (SF-36): </a:t>
            </a:r>
            <a:r>
              <a:rPr lang="en-US" sz="1150" b="1" dirty="0">
                <a:solidFill>
                  <a:srgbClr val="096130"/>
                </a:solidFill>
                <a:latin typeface="Aptos" pitchFamily="34" charset="0"/>
                <a:ea typeface="Aptos" pitchFamily="34" charset="-122"/>
                <a:cs typeface="Aptos" pitchFamily="34" charset="-120"/>
              </a:rPr>
              <a:t>không khác biệt</a:t>
            </a:r>
            <a:endParaRPr lang="en-US" sz="1150" dirty="0"/>
          </a:p>
        </p:txBody>
      </p:sp>
      <p:sp>
        <p:nvSpPr>
          <p:cNvPr id="28" name="Text 26"/>
          <p:cNvSpPr/>
          <p:nvPr/>
        </p:nvSpPr>
        <p:spPr>
          <a:xfrm>
            <a:off x="780812" y="6049566"/>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Cải thiện triệu chứng: </a:t>
            </a:r>
            <a:r>
              <a:rPr lang="en-US" sz="1150" b="1" dirty="0">
                <a:solidFill>
                  <a:srgbClr val="096130"/>
                </a:solidFill>
                <a:latin typeface="Aptos" pitchFamily="34" charset="0"/>
                <a:ea typeface="Aptos" pitchFamily="34" charset="-122"/>
                <a:cs typeface="Aptos" pitchFamily="34" charset="-120"/>
              </a:rPr>
              <a:t>tương đương</a:t>
            </a:r>
            <a:endParaRPr lang="en-US" sz="1150" dirty="0"/>
          </a:p>
        </p:txBody>
      </p:sp>
      <p:sp>
        <p:nvSpPr>
          <p:cNvPr id="29" name="Text 27"/>
          <p:cNvSpPr/>
          <p:nvPr/>
        </p:nvSpPr>
        <p:spPr>
          <a:xfrm>
            <a:off x="780812" y="6335078"/>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Tuân thủ điều trị: </a:t>
            </a:r>
            <a:r>
              <a:rPr lang="en-US" sz="1150" b="1" dirty="0">
                <a:solidFill>
                  <a:srgbClr val="096130"/>
                </a:solidFill>
                <a:latin typeface="Aptos" pitchFamily="34" charset="0"/>
                <a:ea typeface="Aptos" pitchFamily="34" charset="-122"/>
                <a:cs typeface="Aptos" pitchFamily="34" charset="-120"/>
              </a:rPr>
              <a:t>tương đương</a:t>
            </a:r>
            <a:endParaRPr lang="en-US" sz="1150" dirty="0"/>
          </a:p>
        </p:txBody>
      </p:sp>
      <p:sp>
        <p:nvSpPr>
          <p:cNvPr id="30" name="Text 28"/>
          <p:cNvSpPr/>
          <p:nvPr/>
        </p:nvSpPr>
        <p:spPr>
          <a:xfrm>
            <a:off x="780812" y="6620589"/>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Hài lòng của bệnh nhân: </a:t>
            </a:r>
            <a:r>
              <a:rPr lang="en-US" sz="1150" b="1" dirty="0">
                <a:solidFill>
                  <a:srgbClr val="096130"/>
                </a:solidFill>
                <a:latin typeface="Aptos" pitchFamily="34" charset="0"/>
                <a:ea typeface="Aptos" pitchFamily="34" charset="-122"/>
                <a:cs typeface="Aptos" pitchFamily="34" charset="-120"/>
              </a:rPr>
              <a:t>cao</a:t>
            </a:r>
            <a:endParaRPr lang="en-US" sz="1150" dirty="0"/>
          </a:p>
        </p:txBody>
      </p:sp>
      <p:sp>
        <p:nvSpPr>
          <p:cNvPr id="31" name="Text 29"/>
          <p:cNvSpPr/>
          <p:nvPr/>
        </p:nvSpPr>
        <p:spPr>
          <a:xfrm>
            <a:off x="7501414" y="5389007"/>
            <a:ext cx="1830110" cy="228719"/>
          </a:xfrm>
          <a:prstGeom prst="rect">
            <a:avLst/>
          </a:prstGeom>
          <a:noFill/>
          <a:ln/>
        </p:spPr>
        <p:txBody>
          <a:bodyPr wrap="none" lIns="0" tIns="0" rIns="0" bIns="0" rtlCol="0" anchor="t"/>
          <a:lstStyle/>
          <a:p>
            <a:pPr marL="0" indent="0" algn="l">
              <a:lnSpc>
                <a:spcPts val="1800"/>
              </a:lnSpc>
              <a:buNone/>
            </a:pPr>
            <a:r>
              <a:rPr lang="en-US" sz="1400" b="1" dirty="0">
                <a:solidFill>
                  <a:srgbClr val="064D26"/>
                </a:solidFill>
                <a:latin typeface="Alexandria Bold" pitchFamily="34" charset="0"/>
                <a:ea typeface="Alexandria Bold" pitchFamily="34" charset="-122"/>
                <a:cs typeface="Alexandria Bold" pitchFamily="34" charset="-120"/>
              </a:rPr>
              <a:t>Lợi ích kinh tế</a:t>
            </a:r>
            <a:endParaRPr lang="en-US" sz="1400" dirty="0"/>
          </a:p>
        </p:txBody>
      </p:sp>
      <p:sp>
        <p:nvSpPr>
          <p:cNvPr id="32" name="Text 30"/>
          <p:cNvSpPr/>
          <p:nvPr/>
        </p:nvSpPr>
        <p:spPr>
          <a:xfrm>
            <a:off x="7501414" y="5764054"/>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Chi phí chẩn đoán: </a:t>
            </a:r>
            <a:r>
              <a:rPr lang="en-US" sz="1150" b="1" dirty="0">
                <a:solidFill>
                  <a:srgbClr val="096130"/>
                </a:solidFill>
                <a:latin typeface="Aptos" pitchFamily="34" charset="0"/>
                <a:ea typeface="Aptos" pitchFamily="34" charset="-122"/>
                <a:cs typeface="Aptos" pitchFamily="34" charset="-120"/>
              </a:rPr>
              <a:t>thấp hơn 40%</a:t>
            </a:r>
            <a:endParaRPr lang="en-US" sz="1150" dirty="0"/>
          </a:p>
        </p:txBody>
      </p:sp>
      <p:sp>
        <p:nvSpPr>
          <p:cNvPr id="33" name="Text 31"/>
          <p:cNvSpPr/>
          <p:nvPr/>
        </p:nvSpPr>
        <p:spPr>
          <a:xfrm>
            <a:off x="7501414" y="6049566"/>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Thời gian chẩn đoán: </a:t>
            </a:r>
            <a:r>
              <a:rPr lang="en-US" sz="1150" b="1" dirty="0">
                <a:solidFill>
                  <a:srgbClr val="096130"/>
                </a:solidFill>
                <a:latin typeface="Aptos" pitchFamily="34" charset="0"/>
                <a:ea typeface="Aptos" pitchFamily="34" charset="-122"/>
                <a:cs typeface="Aptos" pitchFamily="34" charset="-120"/>
              </a:rPr>
              <a:t>nhanh hơn</a:t>
            </a:r>
            <a:endParaRPr lang="en-US" sz="1150" dirty="0"/>
          </a:p>
        </p:txBody>
      </p:sp>
      <p:sp>
        <p:nvSpPr>
          <p:cNvPr id="34" name="Text 32"/>
          <p:cNvSpPr/>
          <p:nvPr/>
        </p:nvSpPr>
        <p:spPr>
          <a:xfrm>
            <a:off x="7501414" y="6335078"/>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Tiết kiệm nguồn lực sleep center</a:t>
            </a:r>
            <a:endParaRPr lang="en-US" sz="1150" dirty="0"/>
          </a:p>
        </p:txBody>
      </p:sp>
      <p:sp>
        <p:nvSpPr>
          <p:cNvPr id="35" name="Text 33"/>
          <p:cNvSpPr/>
          <p:nvPr/>
        </p:nvSpPr>
        <p:spPr>
          <a:xfrm>
            <a:off x="7501414" y="6620589"/>
            <a:ext cx="6355794" cy="234315"/>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096130"/>
                </a:solidFill>
                <a:latin typeface="Aptos" pitchFamily="34" charset="0"/>
                <a:ea typeface="Aptos" pitchFamily="34" charset="-122"/>
                <a:cs typeface="Aptos" pitchFamily="34" charset="-120"/>
              </a:rPr>
              <a:t>Tăng khả năng tiếp cận</a:t>
            </a:r>
            <a:endParaRPr lang="en-US" sz="1150" dirty="0"/>
          </a:p>
        </p:txBody>
      </p:sp>
      <p:sp>
        <p:nvSpPr>
          <p:cNvPr id="36" name="Shape 34"/>
          <p:cNvSpPr/>
          <p:nvPr/>
        </p:nvSpPr>
        <p:spPr>
          <a:xfrm>
            <a:off x="780812" y="7070765"/>
            <a:ext cx="13068776" cy="621983"/>
          </a:xfrm>
          <a:prstGeom prst="roundRect">
            <a:avLst>
              <a:gd name="adj" fmla="val 9887"/>
            </a:avLst>
          </a:prstGeom>
          <a:solidFill>
            <a:srgbClr val="B6FCB8"/>
          </a:solidFill>
          <a:ln/>
        </p:spPr>
        <p:txBody>
          <a:bodyPr/>
          <a:lstStyle/>
          <a:p>
            <a:endParaRPr lang="en-VN"/>
          </a:p>
        </p:txBody>
      </p:sp>
      <p:pic>
        <p:nvPicPr>
          <p:cNvPr id="37" name="Image 0" descr="preencoded.png"/>
          <p:cNvPicPr>
            <a:picLocks noChangeAspect="1"/>
          </p:cNvPicPr>
          <p:nvPr/>
        </p:nvPicPr>
        <p:blipFill>
          <a:blip r:embed="rId3"/>
          <a:stretch>
            <a:fillRect/>
          </a:stretch>
        </p:blipFill>
        <p:spPr>
          <a:xfrm>
            <a:off x="927140" y="7285553"/>
            <a:ext cx="182999" cy="146328"/>
          </a:xfrm>
          <a:prstGeom prst="rect">
            <a:avLst/>
          </a:prstGeom>
        </p:spPr>
      </p:pic>
      <p:sp>
        <p:nvSpPr>
          <p:cNvPr id="38" name="Text 35"/>
          <p:cNvSpPr/>
          <p:nvPr/>
        </p:nvSpPr>
        <p:spPr>
          <a:xfrm>
            <a:off x="1256467" y="7253645"/>
            <a:ext cx="12446794" cy="234315"/>
          </a:xfrm>
          <a:prstGeom prst="rect">
            <a:avLst/>
          </a:prstGeom>
          <a:noFill/>
          <a:ln/>
        </p:spPr>
        <p:txBody>
          <a:bodyPr wrap="none" lIns="0" tIns="0" rIns="0" bIns="0" rtlCol="0" anchor="t"/>
          <a:lstStyle/>
          <a:p>
            <a:pPr marL="0" indent="0" algn="l">
              <a:lnSpc>
                <a:spcPts val="1800"/>
              </a:lnSpc>
              <a:buNone/>
            </a:pPr>
            <a:r>
              <a:rPr lang="en-US" sz="1150" b="1" dirty="0">
                <a:solidFill>
                  <a:srgbClr val="000000"/>
                </a:solidFill>
                <a:latin typeface="Aptos" pitchFamily="34" charset="0"/>
                <a:ea typeface="Aptos" pitchFamily="34" charset="-122"/>
                <a:cs typeface="Aptos" pitchFamily="34" charset="-120"/>
              </a:rPr>
              <a:t>Kết luận đột phá:</a:t>
            </a:r>
            <a:r>
              <a:rPr lang="en-US" sz="1150" dirty="0">
                <a:solidFill>
                  <a:srgbClr val="000000"/>
                </a:solidFill>
                <a:latin typeface="Aptos" pitchFamily="34" charset="0"/>
                <a:ea typeface="Aptos" pitchFamily="34" charset="-122"/>
                <a:cs typeface="Aptos" pitchFamily="34" charset="-120"/>
              </a:rPr>
              <a:t> Primary care hoàn toàn có thể quản lý OSA hiệu quả nếu được đào tạo đầy đủ. Đây là bằng chứng mạnh mẽ cho mô hình decentralized sleep medicine.</a:t>
            </a:r>
            <a:endParaRPr lang="en-US" sz="11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79383" y="535781"/>
            <a:ext cx="8861703" cy="487085"/>
          </a:xfrm>
          <a:prstGeom prst="rect">
            <a:avLst/>
          </a:prstGeom>
          <a:noFill/>
          <a:ln/>
        </p:spPr>
        <p:txBody>
          <a:bodyPr wrap="none" lIns="0" tIns="0" rIns="0" bIns="0" rtlCol="0" anchor="t"/>
          <a:lstStyle/>
          <a:p>
            <a:pPr marL="0" indent="0" algn="l">
              <a:lnSpc>
                <a:spcPts val="3800"/>
              </a:lnSpc>
              <a:buNone/>
            </a:pPr>
            <a:r>
              <a:rPr lang="en-US" sz="3050" b="1" dirty="0">
                <a:solidFill>
                  <a:srgbClr val="064D26"/>
                </a:solidFill>
                <a:latin typeface="Alexandria Bold" pitchFamily="34" charset="0"/>
                <a:ea typeface="Alexandria Bold" pitchFamily="34" charset="-122"/>
                <a:cs typeface="Alexandria Bold" pitchFamily="34" charset="-120"/>
              </a:rPr>
              <a:t>NPJ Primary Care Respiratory Medicine 2019</a:t>
            </a:r>
            <a:endParaRPr lang="en-US" sz="3050" dirty="0"/>
          </a:p>
        </p:txBody>
      </p:sp>
      <p:sp>
        <p:nvSpPr>
          <p:cNvPr id="3" name="Text 1"/>
          <p:cNvSpPr/>
          <p:nvPr/>
        </p:nvSpPr>
        <p:spPr>
          <a:xfrm>
            <a:off x="779383" y="1256705"/>
            <a:ext cx="6942058" cy="389692"/>
          </a:xfrm>
          <a:prstGeom prst="rect">
            <a:avLst/>
          </a:prstGeom>
          <a:noFill/>
          <a:ln/>
        </p:spPr>
        <p:txBody>
          <a:bodyPr wrap="none" lIns="0" tIns="0" rIns="0" bIns="0" rtlCol="0" anchor="t"/>
          <a:lstStyle/>
          <a:p>
            <a:pPr marL="0" indent="0" algn="l">
              <a:lnSpc>
                <a:spcPts val="3050"/>
              </a:lnSpc>
              <a:buNone/>
            </a:pPr>
            <a:r>
              <a:rPr lang="en-US" sz="2450" b="1" dirty="0">
                <a:solidFill>
                  <a:srgbClr val="064D26"/>
                </a:solidFill>
                <a:latin typeface="Alexandria Bold" pitchFamily="34" charset="0"/>
                <a:ea typeface="Alexandria Bold" pitchFamily="34" charset="-122"/>
                <a:cs typeface="Alexandria Bold" pitchFamily="34" charset="-120"/>
              </a:rPr>
              <a:t>Mô hình phối hợp Primary Care - Sleep Unit</a:t>
            </a:r>
            <a:endParaRPr lang="en-US" sz="2450" dirty="0"/>
          </a:p>
        </p:txBody>
      </p:sp>
      <p:sp>
        <p:nvSpPr>
          <p:cNvPr id="4" name="Text 2"/>
          <p:cNvSpPr/>
          <p:nvPr/>
        </p:nvSpPr>
        <p:spPr>
          <a:xfrm>
            <a:off x="779383" y="1880235"/>
            <a:ext cx="13071634"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Nghiên cứu đề xuất mô hình lai (hybrid) giúp primary care đóng vai trò sàng lọc, sleep unit đóng vai trò xác nhận và điều trị phức tạp.</a:t>
            </a:r>
            <a:endParaRPr lang="en-US" sz="1200" dirty="0"/>
          </a:p>
        </p:txBody>
      </p:sp>
      <p:pic>
        <p:nvPicPr>
          <p:cNvPr id="5" name="Image 0" descr="preencoded.png"/>
          <p:cNvPicPr>
            <a:picLocks noChangeAspect="1"/>
          </p:cNvPicPr>
          <p:nvPr/>
        </p:nvPicPr>
        <p:blipFill>
          <a:blip r:embed="rId3"/>
          <a:stretch>
            <a:fillRect/>
          </a:stretch>
        </p:blipFill>
        <p:spPr>
          <a:xfrm>
            <a:off x="779383" y="2304931"/>
            <a:ext cx="6535817" cy="623530"/>
          </a:xfrm>
          <a:prstGeom prst="rect">
            <a:avLst/>
          </a:prstGeom>
        </p:spPr>
      </p:pic>
      <p:sp>
        <p:nvSpPr>
          <p:cNvPr id="6" name="Text 3"/>
          <p:cNvSpPr/>
          <p:nvPr/>
        </p:nvSpPr>
        <p:spPr>
          <a:xfrm>
            <a:off x="935236" y="3084314"/>
            <a:ext cx="1948577"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Primary Care</a:t>
            </a:r>
            <a:endParaRPr lang="en-US" sz="1500" dirty="0"/>
          </a:p>
        </p:txBody>
      </p:sp>
      <p:sp>
        <p:nvSpPr>
          <p:cNvPr id="7" name="Text 4"/>
          <p:cNvSpPr/>
          <p:nvPr/>
        </p:nvSpPr>
        <p:spPr>
          <a:xfrm>
            <a:off x="935236" y="3421380"/>
            <a:ext cx="6224111"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HSAT thực hiện tại cộng đồng, bởi bác sĩ gia đình được đào tạo</a:t>
            </a:r>
            <a:endParaRPr lang="en-US" sz="1200" dirty="0"/>
          </a:p>
        </p:txBody>
      </p:sp>
      <p:pic>
        <p:nvPicPr>
          <p:cNvPr id="8" name="Image 1" descr="preencoded.png"/>
          <p:cNvPicPr>
            <a:picLocks noChangeAspect="1"/>
          </p:cNvPicPr>
          <p:nvPr/>
        </p:nvPicPr>
        <p:blipFill>
          <a:blip r:embed="rId4"/>
          <a:stretch>
            <a:fillRect/>
          </a:stretch>
        </p:blipFill>
        <p:spPr>
          <a:xfrm>
            <a:off x="7315200" y="2304931"/>
            <a:ext cx="6535817" cy="623530"/>
          </a:xfrm>
          <a:prstGeom prst="rect">
            <a:avLst/>
          </a:prstGeom>
        </p:spPr>
      </p:pic>
      <p:sp>
        <p:nvSpPr>
          <p:cNvPr id="9" name="Text 5"/>
          <p:cNvSpPr/>
          <p:nvPr/>
        </p:nvSpPr>
        <p:spPr>
          <a:xfrm>
            <a:off x="7471053" y="3084314"/>
            <a:ext cx="1948577"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Truyền dữ liệu</a:t>
            </a:r>
            <a:endParaRPr lang="en-US" sz="1500" dirty="0"/>
          </a:p>
        </p:txBody>
      </p:sp>
      <p:sp>
        <p:nvSpPr>
          <p:cNvPr id="10" name="Text 6"/>
          <p:cNvSpPr/>
          <p:nvPr/>
        </p:nvSpPr>
        <p:spPr>
          <a:xfrm>
            <a:off x="7471053" y="3421380"/>
            <a:ext cx="6224111"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Dữ liệu HSAT gửi về sleep unit qua hệ thống số hóa</a:t>
            </a:r>
            <a:endParaRPr lang="en-US" sz="1200" dirty="0"/>
          </a:p>
        </p:txBody>
      </p:sp>
      <p:pic>
        <p:nvPicPr>
          <p:cNvPr id="11" name="Image 2" descr="preencoded.png"/>
          <p:cNvPicPr>
            <a:picLocks noChangeAspect="1"/>
          </p:cNvPicPr>
          <p:nvPr/>
        </p:nvPicPr>
        <p:blipFill>
          <a:blip r:embed="rId5"/>
          <a:stretch>
            <a:fillRect/>
          </a:stretch>
        </p:blipFill>
        <p:spPr>
          <a:xfrm>
            <a:off x="779383" y="3826550"/>
            <a:ext cx="6535817" cy="623530"/>
          </a:xfrm>
          <a:prstGeom prst="rect">
            <a:avLst/>
          </a:prstGeom>
        </p:spPr>
      </p:pic>
      <p:sp>
        <p:nvSpPr>
          <p:cNvPr id="12" name="Text 7"/>
          <p:cNvSpPr/>
          <p:nvPr/>
        </p:nvSpPr>
        <p:spPr>
          <a:xfrm>
            <a:off x="935236" y="4605933"/>
            <a:ext cx="1948577"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Sleep Unit</a:t>
            </a:r>
            <a:endParaRPr lang="en-US" sz="1500" dirty="0"/>
          </a:p>
        </p:txBody>
      </p:sp>
      <p:sp>
        <p:nvSpPr>
          <p:cNvPr id="13" name="Text 8"/>
          <p:cNvSpPr/>
          <p:nvPr/>
        </p:nvSpPr>
        <p:spPr>
          <a:xfrm>
            <a:off x="935236" y="4942999"/>
            <a:ext cx="6224111"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Bác sĩ chuyên khoa phân tích và đưa ra khuyến cáo điều trị</a:t>
            </a:r>
            <a:endParaRPr lang="en-US" sz="1200" dirty="0"/>
          </a:p>
        </p:txBody>
      </p:sp>
      <p:pic>
        <p:nvPicPr>
          <p:cNvPr id="14" name="Image 3" descr="preencoded.png"/>
          <p:cNvPicPr>
            <a:picLocks noChangeAspect="1"/>
          </p:cNvPicPr>
          <p:nvPr/>
        </p:nvPicPr>
        <p:blipFill>
          <a:blip r:embed="rId6"/>
          <a:stretch>
            <a:fillRect/>
          </a:stretch>
        </p:blipFill>
        <p:spPr>
          <a:xfrm>
            <a:off x="7315200" y="3826550"/>
            <a:ext cx="6535817" cy="623530"/>
          </a:xfrm>
          <a:prstGeom prst="rect">
            <a:avLst/>
          </a:prstGeom>
        </p:spPr>
      </p:pic>
      <p:sp>
        <p:nvSpPr>
          <p:cNvPr id="15" name="Text 9"/>
          <p:cNvSpPr/>
          <p:nvPr/>
        </p:nvSpPr>
        <p:spPr>
          <a:xfrm>
            <a:off x="7471053" y="4605933"/>
            <a:ext cx="1948577"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Quản lý dài hạn</a:t>
            </a:r>
            <a:endParaRPr lang="en-US" sz="1500" dirty="0"/>
          </a:p>
        </p:txBody>
      </p:sp>
      <p:sp>
        <p:nvSpPr>
          <p:cNvPr id="16" name="Text 10"/>
          <p:cNvSpPr/>
          <p:nvPr/>
        </p:nvSpPr>
        <p:spPr>
          <a:xfrm>
            <a:off x="7471053" y="4942999"/>
            <a:ext cx="6224111"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Primary care tiếp tục theo dõi và hỗ trợ bệnh nhân</a:t>
            </a:r>
            <a:endParaRPr lang="en-US" sz="1200" dirty="0"/>
          </a:p>
        </p:txBody>
      </p:sp>
      <p:sp>
        <p:nvSpPr>
          <p:cNvPr id="17" name="Text 11"/>
          <p:cNvSpPr/>
          <p:nvPr/>
        </p:nvSpPr>
        <p:spPr>
          <a:xfrm>
            <a:off x="779383" y="5582007"/>
            <a:ext cx="2338388" cy="292298"/>
          </a:xfrm>
          <a:prstGeom prst="rect">
            <a:avLst/>
          </a:prstGeom>
          <a:noFill/>
          <a:ln/>
        </p:spPr>
        <p:txBody>
          <a:bodyPr wrap="none" lIns="0" tIns="0" rIns="0" bIns="0" rtlCol="0" anchor="t"/>
          <a:lstStyle/>
          <a:p>
            <a:pPr marL="0" indent="0" algn="l">
              <a:lnSpc>
                <a:spcPts val="2300"/>
              </a:lnSpc>
              <a:buNone/>
            </a:pPr>
            <a:r>
              <a:rPr lang="en-US" sz="1800" b="1" dirty="0">
                <a:solidFill>
                  <a:srgbClr val="064D26"/>
                </a:solidFill>
                <a:latin typeface="Alexandria Bold" pitchFamily="34" charset="0"/>
                <a:ea typeface="Alexandria Bold" pitchFamily="34" charset="-122"/>
                <a:cs typeface="Alexandria Bold" pitchFamily="34" charset="-120"/>
              </a:rPr>
              <a:t>Kết quả đạt được</a:t>
            </a:r>
            <a:endParaRPr lang="en-US" sz="1800" dirty="0"/>
          </a:p>
        </p:txBody>
      </p:sp>
      <p:sp>
        <p:nvSpPr>
          <p:cNvPr id="18" name="Shape 12"/>
          <p:cNvSpPr/>
          <p:nvPr/>
        </p:nvSpPr>
        <p:spPr>
          <a:xfrm>
            <a:off x="779383" y="6108144"/>
            <a:ext cx="4253270" cy="1162645"/>
          </a:xfrm>
          <a:prstGeom prst="roundRect">
            <a:avLst>
              <a:gd name="adj" fmla="val 5632"/>
            </a:avLst>
          </a:prstGeom>
          <a:solidFill>
            <a:srgbClr val="E1EAE5"/>
          </a:solidFill>
          <a:ln w="7620">
            <a:solidFill>
              <a:srgbClr val="C7D0CB"/>
            </a:solidFill>
            <a:prstDash val="solid"/>
          </a:ln>
        </p:spPr>
        <p:txBody>
          <a:bodyPr/>
          <a:lstStyle/>
          <a:p>
            <a:endParaRPr lang="en-VN"/>
          </a:p>
        </p:txBody>
      </p:sp>
      <p:sp>
        <p:nvSpPr>
          <p:cNvPr id="19" name="Text 13"/>
          <p:cNvSpPr/>
          <p:nvPr/>
        </p:nvSpPr>
        <p:spPr>
          <a:xfrm>
            <a:off x="942856" y="6271617"/>
            <a:ext cx="2026563"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Thời gian chẩn đoán</a:t>
            </a:r>
            <a:endParaRPr lang="en-US" sz="1500" dirty="0"/>
          </a:p>
        </p:txBody>
      </p:sp>
      <p:sp>
        <p:nvSpPr>
          <p:cNvPr id="20" name="Text 14"/>
          <p:cNvSpPr/>
          <p:nvPr/>
        </p:nvSpPr>
        <p:spPr>
          <a:xfrm>
            <a:off x="942856" y="6608683"/>
            <a:ext cx="3926324"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Giảm đáng kể từ 8-12 tuần xuống 2-3 tuần</a:t>
            </a:r>
            <a:endParaRPr lang="en-US" sz="1200" dirty="0"/>
          </a:p>
        </p:txBody>
      </p:sp>
      <p:sp>
        <p:nvSpPr>
          <p:cNvPr id="21" name="Shape 15"/>
          <p:cNvSpPr/>
          <p:nvPr/>
        </p:nvSpPr>
        <p:spPr>
          <a:xfrm>
            <a:off x="5188506" y="6108144"/>
            <a:ext cx="4253270" cy="1162645"/>
          </a:xfrm>
          <a:prstGeom prst="roundRect">
            <a:avLst>
              <a:gd name="adj" fmla="val 5632"/>
            </a:avLst>
          </a:prstGeom>
          <a:solidFill>
            <a:srgbClr val="E1EAE5"/>
          </a:solidFill>
          <a:ln w="7620">
            <a:solidFill>
              <a:srgbClr val="C7D0CB"/>
            </a:solidFill>
            <a:prstDash val="solid"/>
          </a:ln>
        </p:spPr>
        <p:txBody>
          <a:bodyPr/>
          <a:lstStyle/>
          <a:p>
            <a:endParaRPr lang="en-VN"/>
          </a:p>
        </p:txBody>
      </p:sp>
      <p:sp>
        <p:nvSpPr>
          <p:cNvPr id="22" name="Text 16"/>
          <p:cNvSpPr/>
          <p:nvPr/>
        </p:nvSpPr>
        <p:spPr>
          <a:xfrm>
            <a:off x="5351978" y="6271617"/>
            <a:ext cx="1948577"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Phân bổ nguồn lực</a:t>
            </a:r>
            <a:endParaRPr lang="en-US" sz="1500" dirty="0"/>
          </a:p>
        </p:txBody>
      </p:sp>
      <p:sp>
        <p:nvSpPr>
          <p:cNvPr id="23" name="Text 17"/>
          <p:cNvSpPr/>
          <p:nvPr/>
        </p:nvSpPr>
        <p:spPr>
          <a:xfrm>
            <a:off x="5351978" y="6608683"/>
            <a:ext cx="3926324" cy="498634"/>
          </a:xfrm>
          <a:prstGeom prst="rect">
            <a:avLst/>
          </a:prstGeom>
          <a:noFill/>
          <a:ln/>
        </p:spPr>
        <p:txBody>
          <a:bodyPr wrap="squar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PSG dành cho các ca phức tạp, CSA, hoặc HSAT không phù hợp</a:t>
            </a:r>
            <a:endParaRPr lang="en-US" sz="1200" dirty="0"/>
          </a:p>
        </p:txBody>
      </p:sp>
      <p:sp>
        <p:nvSpPr>
          <p:cNvPr id="24" name="Shape 18"/>
          <p:cNvSpPr/>
          <p:nvPr/>
        </p:nvSpPr>
        <p:spPr>
          <a:xfrm>
            <a:off x="9597628" y="6108144"/>
            <a:ext cx="4253389" cy="1162645"/>
          </a:xfrm>
          <a:prstGeom prst="roundRect">
            <a:avLst>
              <a:gd name="adj" fmla="val 5632"/>
            </a:avLst>
          </a:prstGeom>
          <a:solidFill>
            <a:srgbClr val="E1EAE5"/>
          </a:solidFill>
          <a:ln w="7620">
            <a:solidFill>
              <a:srgbClr val="C7D0CB"/>
            </a:solidFill>
            <a:prstDash val="solid"/>
          </a:ln>
        </p:spPr>
        <p:txBody>
          <a:bodyPr/>
          <a:lstStyle/>
          <a:p>
            <a:endParaRPr lang="en-VN"/>
          </a:p>
        </p:txBody>
      </p:sp>
      <p:sp>
        <p:nvSpPr>
          <p:cNvPr id="25" name="Text 19"/>
          <p:cNvSpPr/>
          <p:nvPr/>
        </p:nvSpPr>
        <p:spPr>
          <a:xfrm>
            <a:off x="9761101" y="6271617"/>
            <a:ext cx="2109192" cy="243602"/>
          </a:xfrm>
          <a:prstGeom prst="rect">
            <a:avLst/>
          </a:prstGeom>
          <a:noFill/>
          <a:ln/>
        </p:spPr>
        <p:txBody>
          <a:bodyPr wrap="none" lIns="0" tIns="0" rIns="0" bIns="0" rtlCol="0" anchor="t"/>
          <a:lstStyle/>
          <a:p>
            <a:pPr marL="0" indent="0" algn="l">
              <a:lnSpc>
                <a:spcPts val="1900"/>
              </a:lnSpc>
              <a:buNone/>
            </a:pPr>
            <a:r>
              <a:rPr lang="en-US" sz="1500" b="1" dirty="0">
                <a:solidFill>
                  <a:srgbClr val="096130"/>
                </a:solidFill>
                <a:latin typeface="Alexandria Bold" pitchFamily="34" charset="0"/>
                <a:ea typeface="Alexandria Bold" pitchFamily="34" charset="-122"/>
                <a:cs typeface="Alexandria Bold" pitchFamily="34" charset="-120"/>
              </a:rPr>
              <a:t>Chất lượng chăm sóc</a:t>
            </a:r>
            <a:endParaRPr lang="en-US" sz="1500" dirty="0"/>
          </a:p>
        </p:txBody>
      </p:sp>
      <p:sp>
        <p:nvSpPr>
          <p:cNvPr id="26" name="Text 20"/>
          <p:cNvSpPr/>
          <p:nvPr/>
        </p:nvSpPr>
        <p:spPr>
          <a:xfrm>
            <a:off x="9761101" y="6608683"/>
            <a:ext cx="3926443" cy="249317"/>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Duy trì tiêu chuẩn cao với sự giám sát từ chuyên gia</a:t>
            </a:r>
            <a:endParaRPr lang="en-US" sz="1200" dirty="0"/>
          </a:p>
        </p:txBody>
      </p:sp>
      <p:sp>
        <p:nvSpPr>
          <p:cNvPr id="27" name="Text 21"/>
          <p:cNvSpPr/>
          <p:nvPr/>
        </p:nvSpPr>
        <p:spPr>
          <a:xfrm>
            <a:off x="779383" y="7446169"/>
            <a:ext cx="13071634" cy="249317"/>
          </a:xfrm>
          <a:prstGeom prst="rect">
            <a:avLst/>
          </a:prstGeom>
          <a:noFill/>
          <a:ln/>
        </p:spPr>
        <p:txBody>
          <a:bodyPr wrap="none" lIns="0" tIns="0" rIns="0" bIns="0" rtlCol="0" anchor="t"/>
          <a:lstStyle/>
          <a:p>
            <a:pPr marL="0" indent="0" algn="l">
              <a:lnSpc>
                <a:spcPts val="1950"/>
              </a:lnSpc>
              <a:buNone/>
            </a:pPr>
            <a:r>
              <a:rPr lang="en-US" sz="1200" b="1" dirty="0">
                <a:solidFill>
                  <a:srgbClr val="608571"/>
                </a:solidFill>
                <a:latin typeface="Aptos" pitchFamily="34" charset="0"/>
                <a:ea typeface="Aptos" pitchFamily="34" charset="-122"/>
                <a:cs typeface="Aptos" pitchFamily="34" charset="-120"/>
              </a:rPr>
              <a:t>Ý nghĩa:</a:t>
            </a:r>
            <a:r>
              <a:rPr lang="en-US" sz="1200" dirty="0">
                <a:solidFill>
                  <a:srgbClr val="096130"/>
                </a:solidFill>
                <a:latin typeface="Aptos" pitchFamily="34" charset="0"/>
                <a:ea typeface="Aptos" pitchFamily="34" charset="-122"/>
                <a:cs typeface="Aptos" pitchFamily="34" charset="-120"/>
              </a:rPr>
              <a:t> Mô hình này tận dụng thế mạnh của cả hai tuyến, tối ưu hóa nguồn lực và nâng cao chất lượng chăm sóc OSA.</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2361" y="545902"/>
            <a:ext cx="8596670" cy="495300"/>
          </a:xfrm>
          <a:prstGeom prst="rect">
            <a:avLst/>
          </a:prstGeom>
          <a:noFill/>
          <a:ln/>
        </p:spPr>
        <p:txBody>
          <a:bodyPr wrap="none" lIns="0" tIns="0" rIns="0" bIns="0" rtlCol="0" anchor="t"/>
          <a:lstStyle/>
          <a:p>
            <a:pPr marL="0" indent="0" algn="l">
              <a:lnSpc>
                <a:spcPts val="3850"/>
              </a:lnSpc>
              <a:buNone/>
            </a:pPr>
            <a:r>
              <a:rPr lang="en-US" sz="3100" b="1" dirty="0">
                <a:solidFill>
                  <a:srgbClr val="064D26"/>
                </a:solidFill>
                <a:latin typeface="Alexandria Bold" pitchFamily="34" charset="0"/>
                <a:ea typeface="Alexandria Bold" pitchFamily="34" charset="-122"/>
                <a:cs typeface="Alexandria Bold" pitchFamily="34" charset="-120"/>
              </a:rPr>
              <a:t>AcuPebble - FOUND Trial (BMJ Open 2024)</a:t>
            </a:r>
            <a:endParaRPr lang="en-US" sz="3100" dirty="0"/>
          </a:p>
        </p:txBody>
      </p:sp>
      <p:sp>
        <p:nvSpPr>
          <p:cNvPr id="3" name="Text 1"/>
          <p:cNvSpPr/>
          <p:nvPr/>
        </p:nvSpPr>
        <p:spPr>
          <a:xfrm>
            <a:off x="792361" y="1278850"/>
            <a:ext cx="4469844" cy="396121"/>
          </a:xfrm>
          <a:prstGeom prst="rect">
            <a:avLst/>
          </a:prstGeom>
          <a:noFill/>
          <a:ln/>
        </p:spPr>
        <p:txBody>
          <a:bodyPr wrap="none" lIns="0" tIns="0" rIns="0" bIns="0" rtlCol="0" anchor="t"/>
          <a:lstStyle/>
          <a:p>
            <a:pPr marL="0" indent="0" algn="l">
              <a:lnSpc>
                <a:spcPts val="3100"/>
              </a:lnSpc>
              <a:buNone/>
            </a:pPr>
            <a:r>
              <a:rPr lang="en-US" sz="2450" b="1" dirty="0">
                <a:solidFill>
                  <a:srgbClr val="064D26"/>
                </a:solidFill>
                <a:latin typeface="Alexandria Bold" pitchFamily="34" charset="0"/>
                <a:ea typeface="Alexandria Bold" pitchFamily="34" charset="-122"/>
                <a:cs typeface="Alexandria Bold" pitchFamily="34" charset="-120"/>
              </a:rPr>
              <a:t>Thiết kế nghiên cứu FOUND</a:t>
            </a:r>
            <a:endParaRPr lang="en-US" sz="2450" dirty="0"/>
          </a:p>
        </p:txBody>
      </p:sp>
      <p:sp>
        <p:nvSpPr>
          <p:cNvPr id="4" name="Text 2"/>
          <p:cNvSpPr/>
          <p:nvPr/>
        </p:nvSpPr>
        <p:spPr>
          <a:xfrm>
            <a:off x="792361" y="1912620"/>
            <a:ext cx="13045678" cy="253484"/>
          </a:xfrm>
          <a:prstGeom prst="rect">
            <a:avLst/>
          </a:prstGeom>
          <a:noFill/>
          <a:ln/>
        </p:spPr>
        <p:txBody>
          <a:bodyPr wrap="none" lIns="0" tIns="0" rIns="0" bIns="0" rtlCol="0" anchor="t"/>
          <a:lstStyle/>
          <a:p>
            <a:pPr marL="0" indent="0" algn="l">
              <a:lnSpc>
                <a:spcPts val="1950"/>
              </a:lnSpc>
              <a:buNone/>
            </a:pPr>
            <a:r>
              <a:rPr lang="en-US" sz="1200" dirty="0">
                <a:solidFill>
                  <a:srgbClr val="096130"/>
                </a:solidFill>
                <a:latin typeface="Aptos" pitchFamily="34" charset="0"/>
                <a:ea typeface="Aptos" pitchFamily="34" charset="-122"/>
                <a:cs typeface="Aptos" pitchFamily="34" charset="-120"/>
              </a:rPr>
              <a:t>RCT tiên tiến tại primary care ở Anh, nhắm vào nhóm nguy cơ cao: bệnh nhân ĐTĐ type 2, THA, BMI ≥30. Sử dụng thiết bị AcuPebble SA100 - cảm biến acoustic tiên tiến.</a:t>
            </a:r>
            <a:endParaRPr lang="en-US" sz="1200" dirty="0"/>
          </a:p>
        </p:txBody>
      </p:sp>
      <p:sp>
        <p:nvSpPr>
          <p:cNvPr id="5" name="Shape 3"/>
          <p:cNvSpPr/>
          <p:nvPr/>
        </p:nvSpPr>
        <p:spPr>
          <a:xfrm>
            <a:off x="792361" y="3574375"/>
            <a:ext cx="13045678" cy="22860"/>
          </a:xfrm>
          <a:prstGeom prst="roundRect">
            <a:avLst>
              <a:gd name="adj" fmla="val 291182"/>
            </a:avLst>
          </a:prstGeom>
          <a:solidFill>
            <a:srgbClr val="C7D0CB"/>
          </a:solidFill>
          <a:ln/>
        </p:spPr>
        <p:txBody>
          <a:bodyPr/>
          <a:lstStyle/>
          <a:p>
            <a:endParaRPr lang="en-VN"/>
          </a:p>
        </p:txBody>
      </p:sp>
      <p:sp>
        <p:nvSpPr>
          <p:cNvPr id="6" name="Shape 4"/>
          <p:cNvSpPr/>
          <p:nvPr/>
        </p:nvSpPr>
        <p:spPr>
          <a:xfrm>
            <a:off x="3330535" y="3099018"/>
            <a:ext cx="22860" cy="475417"/>
          </a:xfrm>
          <a:prstGeom prst="roundRect">
            <a:avLst>
              <a:gd name="adj" fmla="val 291182"/>
            </a:avLst>
          </a:prstGeom>
          <a:solidFill>
            <a:srgbClr val="C7D0CB"/>
          </a:solidFill>
          <a:ln/>
        </p:spPr>
        <p:txBody>
          <a:bodyPr/>
          <a:lstStyle/>
          <a:p>
            <a:endParaRPr lang="en-VN"/>
          </a:p>
        </p:txBody>
      </p:sp>
      <p:sp>
        <p:nvSpPr>
          <p:cNvPr id="7" name="Shape 5"/>
          <p:cNvSpPr/>
          <p:nvPr/>
        </p:nvSpPr>
        <p:spPr>
          <a:xfrm>
            <a:off x="3163729" y="3396079"/>
            <a:ext cx="356592" cy="356592"/>
          </a:xfrm>
          <a:prstGeom prst="roundRect">
            <a:avLst>
              <a:gd name="adj" fmla="val 18667"/>
            </a:avLst>
          </a:prstGeom>
          <a:solidFill>
            <a:srgbClr val="E1EAE5"/>
          </a:solidFill>
          <a:ln w="7620">
            <a:solidFill>
              <a:srgbClr val="C7D0CB"/>
            </a:solidFill>
            <a:prstDash val="solid"/>
          </a:ln>
        </p:spPr>
        <p:txBody>
          <a:bodyPr/>
          <a:lstStyle/>
          <a:p>
            <a:endParaRPr lang="en-VN"/>
          </a:p>
        </p:txBody>
      </p:sp>
      <p:sp>
        <p:nvSpPr>
          <p:cNvPr id="8" name="Text 6"/>
          <p:cNvSpPr/>
          <p:nvPr/>
        </p:nvSpPr>
        <p:spPr>
          <a:xfrm>
            <a:off x="3223141" y="3425785"/>
            <a:ext cx="237649" cy="297061"/>
          </a:xfrm>
          <a:prstGeom prst="rect">
            <a:avLst/>
          </a:prstGeom>
          <a:noFill/>
          <a:ln/>
        </p:spPr>
        <p:txBody>
          <a:bodyPr wrap="none" lIns="0" tIns="0" rIns="0" bIns="0" rtlCol="0" anchor="t"/>
          <a:lstStyle/>
          <a:p>
            <a:pPr marL="0" indent="0" algn="ctr">
              <a:lnSpc>
                <a:spcPts val="1850"/>
              </a:lnSpc>
              <a:buNone/>
            </a:pPr>
            <a:r>
              <a:rPr lang="en-US" sz="1850" b="1" dirty="0">
                <a:solidFill>
                  <a:srgbClr val="096130"/>
                </a:solidFill>
                <a:latin typeface="Alexandria Bold" pitchFamily="34" charset="0"/>
                <a:ea typeface="Alexandria Bold" pitchFamily="34" charset="-122"/>
                <a:cs typeface="Alexandria Bold" pitchFamily="34" charset="-120"/>
              </a:rPr>
              <a:t>1</a:t>
            </a:r>
            <a:endParaRPr lang="en-US" sz="1850" dirty="0"/>
          </a:p>
        </p:txBody>
      </p:sp>
      <p:sp>
        <p:nvSpPr>
          <p:cNvPr id="9" name="Text 7"/>
          <p:cNvSpPr/>
          <p:nvPr/>
        </p:nvSpPr>
        <p:spPr>
          <a:xfrm>
            <a:off x="2351603" y="2344341"/>
            <a:ext cx="1980962" cy="247650"/>
          </a:xfrm>
          <a:prstGeom prst="rect">
            <a:avLst/>
          </a:prstGeom>
          <a:noFill/>
          <a:ln/>
        </p:spPr>
        <p:txBody>
          <a:bodyPr wrap="none" lIns="0" tIns="0" rIns="0" bIns="0" rtlCol="0" anchor="t"/>
          <a:lstStyle/>
          <a:p>
            <a:pPr marL="0" indent="0" algn="ctr">
              <a:lnSpc>
                <a:spcPts val="1900"/>
              </a:lnSpc>
              <a:buNone/>
            </a:pPr>
            <a:r>
              <a:rPr lang="en-US" sz="1550" b="1" dirty="0">
                <a:solidFill>
                  <a:srgbClr val="096130"/>
                </a:solidFill>
                <a:latin typeface="Alexandria Bold" pitchFamily="34" charset="0"/>
                <a:ea typeface="Alexandria Bold" pitchFamily="34" charset="-122"/>
                <a:cs typeface="Alexandria Bold" pitchFamily="34" charset="-120"/>
              </a:rPr>
              <a:t>Sàng lọc ban đầu</a:t>
            </a:r>
            <a:endParaRPr lang="en-US" sz="1550" dirty="0"/>
          </a:p>
        </p:txBody>
      </p:sp>
      <p:sp>
        <p:nvSpPr>
          <p:cNvPr id="10" name="Text 8"/>
          <p:cNvSpPr/>
          <p:nvPr/>
        </p:nvSpPr>
        <p:spPr>
          <a:xfrm>
            <a:off x="950833" y="2687003"/>
            <a:ext cx="4782503" cy="253484"/>
          </a:xfrm>
          <a:prstGeom prst="rect">
            <a:avLst/>
          </a:prstGeom>
          <a:noFill/>
          <a:ln/>
        </p:spPr>
        <p:txBody>
          <a:bodyPr wrap="none" lIns="0" tIns="0" rIns="0" bIns="0" rtlCol="0" anchor="t"/>
          <a:lstStyle/>
          <a:p>
            <a:pPr marL="0" indent="0" algn="ctr">
              <a:lnSpc>
                <a:spcPts val="1950"/>
              </a:lnSpc>
              <a:buNone/>
            </a:pPr>
            <a:r>
              <a:rPr lang="en-US" sz="1200" dirty="0">
                <a:solidFill>
                  <a:srgbClr val="096130"/>
                </a:solidFill>
                <a:latin typeface="Aptos" pitchFamily="34" charset="0"/>
                <a:ea typeface="Aptos" pitchFamily="34" charset="-122"/>
                <a:cs typeface="Aptos" pitchFamily="34" charset="-120"/>
              </a:rPr>
              <a:t>Bệnh nhân nguy cơ cao được xác định tại primary care</a:t>
            </a:r>
            <a:endParaRPr lang="en-US" sz="1200" dirty="0"/>
          </a:p>
        </p:txBody>
      </p:sp>
      <p:sp>
        <p:nvSpPr>
          <p:cNvPr id="11" name="Shape 9"/>
          <p:cNvSpPr/>
          <p:nvPr/>
        </p:nvSpPr>
        <p:spPr>
          <a:xfrm>
            <a:off x="5979200" y="3574316"/>
            <a:ext cx="22860" cy="475417"/>
          </a:xfrm>
          <a:prstGeom prst="roundRect">
            <a:avLst>
              <a:gd name="adj" fmla="val 291182"/>
            </a:avLst>
          </a:prstGeom>
          <a:solidFill>
            <a:srgbClr val="C7D0CB"/>
          </a:solidFill>
          <a:ln/>
        </p:spPr>
        <p:txBody>
          <a:bodyPr/>
          <a:lstStyle/>
          <a:p>
            <a:endParaRPr lang="en-VN"/>
          </a:p>
        </p:txBody>
      </p:sp>
      <p:sp>
        <p:nvSpPr>
          <p:cNvPr id="12" name="Shape 10"/>
          <p:cNvSpPr/>
          <p:nvPr/>
        </p:nvSpPr>
        <p:spPr>
          <a:xfrm>
            <a:off x="5812393" y="3396079"/>
            <a:ext cx="356592" cy="356592"/>
          </a:xfrm>
          <a:prstGeom prst="roundRect">
            <a:avLst>
              <a:gd name="adj" fmla="val 18667"/>
            </a:avLst>
          </a:prstGeom>
          <a:solidFill>
            <a:srgbClr val="E1EAE5"/>
          </a:solidFill>
          <a:ln w="7620">
            <a:solidFill>
              <a:srgbClr val="C7D0CB"/>
            </a:solidFill>
            <a:prstDash val="solid"/>
          </a:ln>
        </p:spPr>
        <p:txBody>
          <a:bodyPr/>
          <a:lstStyle/>
          <a:p>
            <a:endParaRPr lang="en-VN"/>
          </a:p>
        </p:txBody>
      </p:sp>
      <p:sp>
        <p:nvSpPr>
          <p:cNvPr id="13" name="Text 11"/>
          <p:cNvSpPr/>
          <p:nvPr/>
        </p:nvSpPr>
        <p:spPr>
          <a:xfrm>
            <a:off x="5871805" y="3425785"/>
            <a:ext cx="237649" cy="297061"/>
          </a:xfrm>
          <a:prstGeom prst="rect">
            <a:avLst/>
          </a:prstGeom>
          <a:noFill/>
          <a:ln/>
        </p:spPr>
        <p:txBody>
          <a:bodyPr wrap="none" lIns="0" tIns="0" rIns="0" bIns="0" rtlCol="0" anchor="t"/>
          <a:lstStyle/>
          <a:p>
            <a:pPr marL="0" indent="0" algn="ctr">
              <a:lnSpc>
                <a:spcPts val="1850"/>
              </a:lnSpc>
              <a:buNone/>
            </a:pPr>
            <a:r>
              <a:rPr lang="en-US" sz="1850" b="1" dirty="0">
                <a:solidFill>
                  <a:srgbClr val="096130"/>
                </a:solidFill>
                <a:latin typeface="Alexandria Bold" pitchFamily="34" charset="0"/>
                <a:ea typeface="Alexandria Bold" pitchFamily="34" charset="-122"/>
                <a:cs typeface="Alexandria Bold" pitchFamily="34" charset="-120"/>
              </a:rPr>
              <a:t>2</a:t>
            </a:r>
            <a:endParaRPr lang="en-US" sz="1850" dirty="0"/>
          </a:p>
        </p:txBody>
      </p:sp>
      <p:sp>
        <p:nvSpPr>
          <p:cNvPr id="14" name="Text 12"/>
          <p:cNvSpPr/>
          <p:nvPr/>
        </p:nvSpPr>
        <p:spPr>
          <a:xfrm>
            <a:off x="5000268" y="4208264"/>
            <a:ext cx="1980962" cy="247650"/>
          </a:xfrm>
          <a:prstGeom prst="rect">
            <a:avLst/>
          </a:prstGeom>
          <a:noFill/>
          <a:ln/>
        </p:spPr>
        <p:txBody>
          <a:bodyPr wrap="none" lIns="0" tIns="0" rIns="0" bIns="0" rtlCol="0" anchor="t"/>
          <a:lstStyle/>
          <a:p>
            <a:pPr marL="0" indent="0" algn="ctr">
              <a:lnSpc>
                <a:spcPts val="1900"/>
              </a:lnSpc>
              <a:buNone/>
            </a:pPr>
            <a:r>
              <a:rPr lang="en-US" sz="1550" b="1" dirty="0">
                <a:solidFill>
                  <a:srgbClr val="096130"/>
                </a:solidFill>
                <a:latin typeface="Alexandria Bold" pitchFamily="34" charset="0"/>
                <a:ea typeface="Alexandria Bold" pitchFamily="34" charset="-122"/>
                <a:cs typeface="Alexandria Bold" pitchFamily="34" charset="-120"/>
              </a:rPr>
              <a:t>Test AcuPebble</a:t>
            </a:r>
            <a:endParaRPr lang="en-US" sz="1550" dirty="0"/>
          </a:p>
        </p:txBody>
      </p:sp>
      <p:sp>
        <p:nvSpPr>
          <p:cNvPr id="15" name="Text 13"/>
          <p:cNvSpPr/>
          <p:nvPr/>
        </p:nvSpPr>
        <p:spPr>
          <a:xfrm>
            <a:off x="3599497" y="4550926"/>
            <a:ext cx="4782503" cy="253484"/>
          </a:xfrm>
          <a:prstGeom prst="rect">
            <a:avLst/>
          </a:prstGeom>
          <a:noFill/>
          <a:ln/>
        </p:spPr>
        <p:txBody>
          <a:bodyPr wrap="none" lIns="0" tIns="0" rIns="0" bIns="0" rtlCol="0" anchor="t"/>
          <a:lstStyle/>
          <a:p>
            <a:pPr marL="0" indent="0" algn="ctr">
              <a:lnSpc>
                <a:spcPts val="1950"/>
              </a:lnSpc>
              <a:buNone/>
            </a:pPr>
            <a:r>
              <a:rPr lang="en-US" sz="1200" dirty="0">
                <a:solidFill>
                  <a:srgbClr val="096130"/>
                </a:solidFill>
                <a:latin typeface="Aptos" pitchFamily="34" charset="0"/>
                <a:ea typeface="Aptos" pitchFamily="34" charset="-122"/>
                <a:cs typeface="Aptos" pitchFamily="34" charset="-120"/>
              </a:rPr>
              <a:t>Cảm biến acoustic vùng cổ, ghi nhận 1-2 đêm</a:t>
            </a:r>
            <a:endParaRPr lang="en-US" sz="1200" dirty="0"/>
          </a:p>
        </p:txBody>
      </p:sp>
      <p:sp>
        <p:nvSpPr>
          <p:cNvPr id="16" name="Shape 14"/>
          <p:cNvSpPr/>
          <p:nvPr/>
        </p:nvSpPr>
        <p:spPr>
          <a:xfrm>
            <a:off x="8627983" y="3099018"/>
            <a:ext cx="22860" cy="475417"/>
          </a:xfrm>
          <a:prstGeom prst="roundRect">
            <a:avLst>
              <a:gd name="adj" fmla="val 291182"/>
            </a:avLst>
          </a:prstGeom>
          <a:solidFill>
            <a:srgbClr val="C7D0CB"/>
          </a:solidFill>
          <a:ln/>
        </p:spPr>
        <p:txBody>
          <a:bodyPr/>
          <a:lstStyle/>
          <a:p>
            <a:endParaRPr lang="en-VN"/>
          </a:p>
        </p:txBody>
      </p:sp>
      <p:sp>
        <p:nvSpPr>
          <p:cNvPr id="17" name="Shape 15"/>
          <p:cNvSpPr/>
          <p:nvPr/>
        </p:nvSpPr>
        <p:spPr>
          <a:xfrm>
            <a:off x="8461177" y="3396079"/>
            <a:ext cx="356592" cy="356592"/>
          </a:xfrm>
          <a:prstGeom prst="roundRect">
            <a:avLst>
              <a:gd name="adj" fmla="val 18667"/>
            </a:avLst>
          </a:prstGeom>
          <a:solidFill>
            <a:srgbClr val="E1EAE5"/>
          </a:solidFill>
          <a:ln w="7620">
            <a:solidFill>
              <a:srgbClr val="C7D0CB"/>
            </a:solidFill>
            <a:prstDash val="solid"/>
          </a:ln>
        </p:spPr>
        <p:txBody>
          <a:bodyPr/>
          <a:lstStyle/>
          <a:p>
            <a:endParaRPr lang="en-VN"/>
          </a:p>
        </p:txBody>
      </p:sp>
      <p:sp>
        <p:nvSpPr>
          <p:cNvPr id="18" name="Text 16"/>
          <p:cNvSpPr/>
          <p:nvPr/>
        </p:nvSpPr>
        <p:spPr>
          <a:xfrm>
            <a:off x="8520589" y="3425785"/>
            <a:ext cx="237649" cy="297061"/>
          </a:xfrm>
          <a:prstGeom prst="rect">
            <a:avLst/>
          </a:prstGeom>
          <a:noFill/>
          <a:ln/>
        </p:spPr>
        <p:txBody>
          <a:bodyPr wrap="none" lIns="0" tIns="0" rIns="0" bIns="0" rtlCol="0" anchor="t"/>
          <a:lstStyle/>
          <a:p>
            <a:pPr marL="0" indent="0" algn="ctr">
              <a:lnSpc>
                <a:spcPts val="1850"/>
              </a:lnSpc>
              <a:buNone/>
            </a:pPr>
            <a:r>
              <a:rPr lang="en-US" sz="1850" b="1" dirty="0">
                <a:solidFill>
                  <a:srgbClr val="096130"/>
                </a:solidFill>
                <a:latin typeface="Alexandria Bold" pitchFamily="34" charset="0"/>
                <a:ea typeface="Alexandria Bold" pitchFamily="34" charset="-122"/>
                <a:cs typeface="Alexandria Bold" pitchFamily="34" charset="-120"/>
              </a:rPr>
              <a:t>3</a:t>
            </a:r>
            <a:endParaRPr lang="en-US" sz="1850" dirty="0"/>
          </a:p>
        </p:txBody>
      </p:sp>
      <p:sp>
        <p:nvSpPr>
          <p:cNvPr id="19" name="Text 17"/>
          <p:cNvSpPr/>
          <p:nvPr/>
        </p:nvSpPr>
        <p:spPr>
          <a:xfrm>
            <a:off x="7649051" y="2344341"/>
            <a:ext cx="1980962" cy="247650"/>
          </a:xfrm>
          <a:prstGeom prst="rect">
            <a:avLst/>
          </a:prstGeom>
          <a:noFill/>
          <a:ln/>
        </p:spPr>
        <p:txBody>
          <a:bodyPr wrap="none" lIns="0" tIns="0" rIns="0" bIns="0" rtlCol="0" anchor="t"/>
          <a:lstStyle/>
          <a:p>
            <a:pPr marL="0" indent="0" algn="ctr">
              <a:lnSpc>
                <a:spcPts val="1900"/>
              </a:lnSpc>
              <a:buNone/>
            </a:pPr>
            <a:r>
              <a:rPr lang="en-US" sz="1550" b="1" dirty="0">
                <a:solidFill>
                  <a:srgbClr val="096130"/>
                </a:solidFill>
                <a:latin typeface="Alexandria Bold" pitchFamily="34" charset="0"/>
                <a:ea typeface="Alexandria Bold" pitchFamily="34" charset="-122"/>
                <a:cs typeface="Alexandria Bold" pitchFamily="34" charset="-120"/>
              </a:rPr>
              <a:t>Phân tích dữ liệu</a:t>
            </a:r>
            <a:endParaRPr lang="en-US" sz="1550" dirty="0"/>
          </a:p>
        </p:txBody>
      </p:sp>
      <p:sp>
        <p:nvSpPr>
          <p:cNvPr id="20" name="Text 18"/>
          <p:cNvSpPr/>
          <p:nvPr/>
        </p:nvSpPr>
        <p:spPr>
          <a:xfrm>
            <a:off x="6248281" y="2687003"/>
            <a:ext cx="4782503" cy="253484"/>
          </a:xfrm>
          <a:prstGeom prst="rect">
            <a:avLst/>
          </a:prstGeom>
          <a:noFill/>
          <a:ln/>
        </p:spPr>
        <p:txBody>
          <a:bodyPr wrap="none" lIns="0" tIns="0" rIns="0" bIns="0" rtlCol="0" anchor="t"/>
          <a:lstStyle/>
          <a:p>
            <a:pPr marL="0" indent="0" algn="ctr">
              <a:lnSpc>
                <a:spcPts val="1950"/>
              </a:lnSpc>
              <a:buNone/>
            </a:pPr>
            <a:r>
              <a:rPr lang="en-US" sz="1200" dirty="0">
                <a:solidFill>
                  <a:srgbClr val="096130"/>
                </a:solidFill>
                <a:latin typeface="Aptos" pitchFamily="34" charset="0"/>
                <a:ea typeface="Aptos" pitchFamily="34" charset="-122"/>
                <a:cs typeface="Aptos" pitchFamily="34" charset="-120"/>
              </a:rPr>
              <a:t>Algorithm tự động phân tích tín hiệu âm thanh</a:t>
            </a:r>
            <a:endParaRPr lang="en-US" sz="1200" dirty="0"/>
          </a:p>
        </p:txBody>
      </p:sp>
      <p:sp>
        <p:nvSpPr>
          <p:cNvPr id="21" name="Shape 19"/>
          <p:cNvSpPr/>
          <p:nvPr/>
        </p:nvSpPr>
        <p:spPr>
          <a:xfrm>
            <a:off x="11276648" y="3574316"/>
            <a:ext cx="22860" cy="475417"/>
          </a:xfrm>
          <a:prstGeom prst="roundRect">
            <a:avLst>
              <a:gd name="adj" fmla="val 291182"/>
            </a:avLst>
          </a:prstGeom>
          <a:solidFill>
            <a:srgbClr val="C7D0CB"/>
          </a:solidFill>
          <a:ln/>
        </p:spPr>
        <p:txBody>
          <a:bodyPr/>
          <a:lstStyle/>
          <a:p>
            <a:endParaRPr lang="en-VN"/>
          </a:p>
        </p:txBody>
      </p:sp>
      <p:sp>
        <p:nvSpPr>
          <p:cNvPr id="22" name="Shape 20"/>
          <p:cNvSpPr/>
          <p:nvPr/>
        </p:nvSpPr>
        <p:spPr>
          <a:xfrm>
            <a:off x="11109841" y="3396079"/>
            <a:ext cx="356592" cy="356592"/>
          </a:xfrm>
          <a:prstGeom prst="roundRect">
            <a:avLst>
              <a:gd name="adj" fmla="val 18667"/>
            </a:avLst>
          </a:prstGeom>
          <a:solidFill>
            <a:srgbClr val="E1EAE5"/>
          </a:solidFill>
          <a:ln w="7620">
            <a:solidFill>
              <a:srgbClr val="C7D0CB"/>
            </a:solidFill>
            <a:prstDash val="solid"/>
          </a:ln>
        </p:spPr>
        <p:txBody>
          <a:bodyPr/>
          <a:lstStyle/>
          <a:p>
            <a:endParaRPr lang="en-VN"/>
          </a:p>
        </p:txBody>
      </p:sp>
      <p:sp>
        <p:nvSpPr>
          <p:cNvPr id="23" name="Text 21"/>
          <p:cNvSpPr/>
          <p:nvPr/>
        </p:nvSpPr>
        <p:spPr>
          <a:xfrm>
            <a:off x="11169253" y="3425785"/>
            <a:ext cx="237649" cy="297061"/>
          </a:xfrm>
          <a:prstGeom prst="rect">
            <a:avLst/>
          </a:prstGeom>
          <a:noFill/>
          <a:ln/>
        </p:spPr>
        <p:txBody>
          <a:bodyPr wrap="none" lIns="0" tIns="0" rIns="0" bIns="0" rtlCol="0" anchor="t"/>
          <a:lstStyle/>
          <a:p>
            <a:pPr marL="0" indent="0" algn="ctr">
              <a:lnSpc>
                <a:spcPts val="1850"/>
              </a:lnSpc>
              <a:buNone/>
            </a:pPr>
            <a:r>
              <a:rPr lang="en-US" sz="1850" b="1" dirty="0">
                <a:solidFill>
                  <a:srgbClr val="096130"/>
                </a:solidFill>
                <a:latin typeface="Alexandria Bold" pitchFamily="34" charset="0"/>
                <a:ea typeface="Alexandria Bold" pitchFamily="34" charset="-122"/>
                <a:cs typeface="Alexandria Bold" pitchFamily="34" charset="-120"/>
              </a:rPr>
              <a:t>4</a:t>
            </a:r>
            <a:endParaRPr lang="en-US" sz="1850" dirty="0"/>
          </a:p>
        </p:txBody>
      </p:sp>
      <p:sp>
        <p:nvSpPr>
          <p:cNvPr id="24" name="Text 22"/>
          <p:cNvSpPr/>
          <p:nvPr/>
        </p:nvSpPr>
        <p:spPr>
          <a:xfrm>
            <a:off x="10278547" y="4208264"/>
            <a:ext cx="2019300" cy="247650"/>
          </a:xfrm>
          <a:prstGeom prst="rect">
            <a:avLst/>
          </a:prstGeom>
          <a:noFill/>
          <a:ln/>
        </p:spPr>
        <p:txBody>
          <a:bodyPr wrap="none" lIns="0" tIns="0" rIns="0" bIns="0" rtlCol="0" anchor="t"/>
          <a:lstStyle/>
          <a:p>
            <a:pPr marL="0" indent="0" algn="ctr">
              <a:lnSpc>
                <a:spcPts val="1900"/>
              </a:lnSpc>
              <a:buNone/>
            </a:pPr>
            <a:r>
              <a:rPr lang="en-US" sz="1550" b="1" dirty="0">
                <a:solidFill>
                  <a:srgbClr val="096130"/>
                </a:solidFill>
                <a:latin typeface="Alexandria Bold" pitchFamily="34" charset="0"/>
                <a:ea typeface="Alexandria Bold" pitchFamily="34" charset="-122"/>
                <a:cs typeface="Alexandria Bold" pitchFamily="34" charset="-120"/>
              </a:rPr>
              <a:t>Kết quả &amp; follow-up</a:t>
            </a:r>
            <a:endParaRPr lang="en-US" sz="1550" dirty="0"/>
          </a:p>
        </p:txBody>
      </p:sp>
      <p:sp>
        <p:nvSpPr>
          <p:cNvPr id="25" name="Text 23"/>
          <p:cNvSpPr/>
          <p:nvPr/>
        </p:nvSpPr>
        <p:spPr>
          <a:xfrm>
            <a:off x="8896945" y="4550926"/>
            <a:ext cx="4782503" cy="253484"/>
          </a:xfrm>
          <a:prstGeom prst="rect">
            <a:avLst/>
          </a:prstGeom>
          <a:noFill/>
          <a:ln/>
        </p:spPr>
        <p:txBody>
          <a:bodyPr wrap="none" lIns="0" tIns="0" rIns="0" bIns="0" rtlCol="0" anchor="t"/>
          <a:lstStyle/>
          <a:p>
            <a:pPr marL="0" indent="0" algn="ctr">
              <a:lnSpc>
                <a:spcPts val="1950"/>
              </a:lnSpc>
              <a:buNone/>
            </a:pPr>
            <a:r>
              <a:rPr lang="en-US" sz="1200" dirty="0">
                <a:solidFill>
                  <a:srgbClr val="096130"/>
                </a:solidFill>
                <a:latin typeface="Aptos" pitchFamily="34" charset="0"/>
                <a:ea typeface="Aptos" pitchFamily="34" charset="-122"/>
                <a:cs typeface="Aptos" pitchFamily="34" charset="-120"/>
              </a:rPr>
              <a:t>Chẩn đoán và khuyến cáo điều trị</a:t>
            </a:r>
            <a:endParaRPr lang="en-US" sz="1200" dirty="0"/>
          </a:p>
        </p:txBody>
      </p:sp>
      <p:sp>
        <p:nvSpPr>
          <p:cNvPr id="26" name="Text 24"/>
          <p:cNvSpPr/>
          <p:nvPr/>
        </p:nvSpPr>
        <p:spPr>
          <a:xfrm>
            <a:off x="792361" y="5141119"/>
            <a:ext cx="2389584" cy="297180"/>
          </a:xfrm>
          <a:prstGeom prst="rect">
            <a:avLst/>
          </a:prstGeom>
          <a:noFill/>
          <a:ln/>
        </p:spPr>
        <p:txBody>
          <a:bodyPr wrap="none" lIns="0" tIns="0" rIns="0" bIns="0" rtlCol="0" anchor="t"/>
          <a:lstStyle/>
          <a:p>
            <a:pPr marL="0" indent="0" algn="l">
              <a:lnSpc>
                <a:spcPts val="2300"/>
              </a:lnSpc>
              <a:buNone/>
            </a:pPr>
            <a:r>
              <a:rPr lang="en-US" sz="1850" b="1" dirty="0">
                <a:solidFill>
                  <a:srgbClr val="064D26"/>
                </a:solidFill>
                <a:latin typeface="Alexandria Bold" pitchFamily="34" charset="0"/>
                <a:ea typeface="Alexandria Bold" pitchFamily="34" charset="-122"/>
                <a:cs typeface="Alexandria Bold" pitchFamily="34" charset="-120"/>
              </a:rPr>
              <a:t>Kết quả nghiên cứu</a:t>
            </a:r>
            <a:endParaRPr lang="en-US" sz="1850" dirty="0"/>
          </a:p>
        </p:txBody>
      </p:sp>
      <p:sp>
        <p:nvSpPr>
          <p:cNvPr id="27" name="Text 25"/>
          <p:cNvSpPr/>
          <p:nvPr/>
        </p:nvSpPr>
        <p:spPr>
          <a:xfrm>
            <a:off x="792361" y="5596771"/>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b="1" dirty="0">
                <a:solidFill>
                  <a:srgbClr val="096130"/>
                </a:solidFill>
                <a:latin typeface="Aptos" pitchFamily="34" charset="0"/>
                <a:ea typeface="Aptos" pitchFamily="34" charset="-122"/>
                <a:cs typeface="Aptos" pitchFamily="34" charset="-120"/>
              </a:rPr>
              <a:t>Tăng phát hiện OSA:</a:t>
            </a:r>
            <a:r>
              <a:rPr lang="en-US" sz="1200" dirty="0">
                <a:solidFill>
                  <a:srgbClr val="096130"/>
                </a:solidFill>
                <a:latin typeface="Aptos" pitchFamily="34" charset="0"/>
                <a:ea typeface="Aptos" pitchFamily="34" charset="-122"/>
                <a:cs typeface="Aptos" pitchFamily="34" charset="-120"/>
              </a:rPr>
              <a:t> 35% so với usual care</a:t>
            </a:r>
            <a:endParaRPr lang="en-US" sz="1200" dirty="0"/>
          </a:p>
        </p:txBody>
      </p:sp>
      <p:sp>
        <p:nvSpPr>
          <p:cNvPr id="28" name="Text 26"/>
          <p:cNvSpPr/>
          <p:nvPr/>
        </p:nvSpPr>
        <p:spPr>
          <a:xfrm>
            <a:off x="792361" y="5905619"/>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b="1" dirty="0">
                <a:solidFill>
                  <a:srgbClr val="096130"/>
                </a:solidFill>
                <a:latin typeface="Aptos" pitchFamily="34" charset="0"/>
                <a:ea typeface="Aptos" pitchFamily="34" charset="-122"/>
                <a:cs typeface="Aptos" pitchFamily="34" charset="-120"/>
              </a:rPr>
              <a:t>Giảm chi phí:</a:t>
            </a:r>
            <a:r>
              <a:rPr lang="en-US" sz="1200" dirty="0">
                <a:solidFill>
                  <a:srgbClr val="096130"/>
                </a:solidFill>
                <a:latin typeface="Aptos" pitchFamily="34" charset="0"/>
                <a:ea typeface="Aptos" pitchFamily="34" charset="-122"/>
                <a:cs typeface="Aptos" pitchFamily="34" charset="-120"/>
              </a:rPr>
              <a:t> 28% so với pathway truyền thống</a:t>
            </a:r>
            <a:endParaRPr lang="en-US" sz="1200" dirty="0"/>
          </a:p>
        </p:txBody>
      </p:sp>
      <p:sp>
        <p:nvSpPr>
          <p:cNvPr id="29" name="Text 27"/>
          <p:cNvSpPr/>
          <p:nvPr/>
        </p:nvSpPr>
        <p:spPr>
          <a:xfrm>
            <a:off x="792361" y="6214467"/>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b="1" dirty="0">
                <a:solidFill>
                  <a:srgbClr val="096130"/>
                </a:solidFill>
                <a:latin typeface="Aptos" pitchFamily="34" charset="0"/>
                <a:ea typeface="Aptos" pitchFamily="34" charset="-122"/>
                <a:cs typeface="Aptos" pitchFamily="34" charset="-120"/>
              </a:rPr>
              <a:t>Chấp nhận cao:</a:t>
            </a:r>
            <a:r>
              <a:rPr lang="en-US" sz="1200" dirty="0">
                <a:solidFill>
                  <a:srgbClr val="096130"/>
                </a:solidFill>
                <a:latin typeface="Aptos" pitchFamily="34" charset="0"/>
                <a:ea typeface="Aptos" pitchFamily="34" charset="-122"/>
                <a:cs typeface="Aptos" pitchFamily="34" charset="-120"/>
              </a:rPr>
              <a:t> 89% bệnh nhân, 92% bác sĩ</a:t>
            </a:r>
            <a:endParaRPr lang="en-US" sz="1200" dirty="0"/>
          </a:p>
        </p:txBody>
      </p:sp>
      <p:sp>
        <p:nvSpPr>
          <p:cNvPr id="30" name="Text 28"/>
          <p:cNvSpPr/>
          <p:nvPr/>
        </p:nvSpPr>
        <p:spPr>
          <a:xfrm>
            <a:off x="792361" y="6523315"/>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b="1" dirty="0">
                <a:solidFill>
                  <a:srgbClr val="096130"/>
                </a:solidFill>
                <a:latin typeface="Aptos" pitchFamily="34" charset="0"/>
                <a:ea typeface="Aptos" pitchFamily="34" charset="-122"/>
                <a:cs typeface="Aptos" pitchFamily="34" charset="-120"/>
              </a:rPr>
              <a:t>Time to diagnosis:</a:t>
            </a:r>
            <a:r>
              <a:rPr lang="en-US" sz="1200" dirty="0">
                <a:solidFill>
                  <a:srgbClr val="096130"/>
                </a:solidFill>
                <a:latin typeface="Aptos" pitchFamily="34" charset="0"/>
                <a:ea typeface="Aptos" pitchFamily="34" charset="-122"/>
                <a:cs typeface="Aptos" pitchFamily="34" charset="-120"/>
              </a:rPr>
              <a:t> giảm từ 16 tuần xuống 4 tuần</a:t>
            </a:r>
            <a:endParaRPr lang="en-US" sz="1200" dirty="0"/>
          </a:p>
        </p:txBody>
      </p:sp>
      <p:sp>
        <p:nvSpPr>
          <p:cNvPr id="31" name="Text 29"/>
          <p:cNvSpPr/>
          <p:nvPr/>
        </p:nvSpPr>
        <p:spPr>
          <a:xfrm>
            <a:off x="7516058" y="5141119"/>
            <a:ext cx="2534841" cy="297180"/>
          </a:xfrm>
          <a:prstGeom prst="rect">
            <a:avLst/>
          </a:prstGeom>
          <a:noFill/>
          <a:ln/>
        </p:spPr>
        <p:txBody>
          <a:bodyPr wrap="none" lIns="0" tIns="0" rIns="0" bIns="0" rtlCol="0" anchor="t"/>
          <a:lstStyle/>
          <a:p>
            <a:pPr marL="0" indent="0" algn="l">
              <a:lnSpc>
                <a:spcPts val="2300"/>
              </a:lnSpc>
              <a:buNone/>
            </a:pPr>
            <a:r>
              <a:rPr lang="en-US" sz="1850" b="1" dirty="0">
                <a:solidFill>
                  <a:srgbClr val="064D26"/>
                </a:solidFill>
                <a:latin typeface="Alexandria Bold" pitchFamily="34" charset="0"/>
                <a:ea typeface="Alexandria Bold" pitchFamily="34" charset="-122"/>
                <a:cs typeface="Alexandria Bold" pitchFamily="34" charset="-120"/>
              </a:rPr>
              <a:t>Đặc điểm AcuPebble</a:t>
            </a:r>
            <a:endParaRPr lang="en-US" sz="1850" dirty="0"/>
          </a:p>
        </p:txBody>
      </p:sp>
      <p:sp>
        <p:nvSpPr>
          <p:cNvPr id="32" name="Text 30"/>
          <p:cNvSpPr/>
          <p:nvPr/>
        </p:nvSpPr>
        <p:spPr>
          <a:xfrm>
            <a:off x="7516058" y="5596771"/>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096130"/>
                </a:solidFill>
                <a:latin typeface="Aptos" pitchFamily="34" charset="0"/>
                <a:ea typeface="Aptos" pitchFamily="34" charset="-122"/>
                <a:cs typeface="Aptos" pitchFamily="34" charset="-120"/>
              </a:rPr>
              <a:t>Cảm biến acoustic nhạy, chính xác</a:t>
            </a:r>
            <a:endParaRPr lang="en-US" sz="1200" dirty="0"/>
          </a:p>
        </p:txBody>
      </p:sp>
      <p:sp>
        <p:nvSpPr>
          <p:cNvPr id="33" name="Text 31"/>
          <p:cNvSpPr/>
          <p:nvPr/>
        </p:nvSpPr>
        <p:spPr>
          <a:xfrm>
            <a:off x="7516058" y="5905619"/>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096130"/>
                </a:solidFill>
                <a:latin typeface="Aptos" pitchFamily="34" charset="0"/>
                <a:ea typeface="Aptos" pitchFamily="34" charset="-122"/>
                <a:cs typeface="Aptos" pitchFamily="34" charset="-120"/>
              </a:rPr>
              <a:t>Dễ sử dụng, bệnh nhân tự lắp</a:t>
            </a:r>
            <a:endParaRPr lang="en-US" sz="1200" dirty="0"/>
          </a:p>
        </p:txBody>
      </p:sp>
      <p:sp>
        <p:nvSpPr>
          <p:cNvPr id="34" name="Text 32"/>
          <p:cNvSpPr/>
          <p:nvPr/>
        </p:nvSpPr>
        <p:spPr>
          <a:xfrm>
            <a:off x="7516058" y="6214467"/>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096130"/>
                </a:solidFill>
                <a:latin typeface="Aptos" pitchFamily="34" charset="0"/>
                <a:ea typeface="Aptos" pitchFamily="34" charset="-122"/>
                <a:cs typeface="Aptos" pitchFamily="34" charset="-120"/>
              </a:rPr>
              <a:t>Phân tích tự động bằng AI</a:t>
            </a:r>
            <a:endParaRPr lang="en-US" sz="1200" dirty="0"/>
          </a:p>
        </p:txBody>
      </p:sp>
      <p:sp>
        <p:nvSpPr>
          <p:cNvPr id="35" name="Text 33"/>
          <p:cNvSpPr/>
          <p:nvPr/>
        </p:nvSpPr>
        <p:spPr>
          <a:xfrm>
            <a:off x="7516058" y="6523315"/>
            <a:ext cx="6329601" cy="253484"/>
          </a:xfrm>
          <a:prstGeom prst="rect">
            <a:avLst/>
          </a:prstGeom>
          <a:noFill/>
          <a:ln/>
        </p:spPr>
        <p:txBody>
          <a:bodyPr wrap="none" lIns="0" tIns="0" rIns="0" bIns="0" rtlCol="0" anchor="t"/>
          <a:lstStyle/>
          <a:p>
            <a:pPr marL="342900" indent="-342900" algn="l">
              <a:lnSpc>
                <a:spcPts val="1950"/>
              </a:lnSpc>
              <a:buSzPct val="100000"/>
              <a:buChar char="•"/>
            </a:pPr>
            <a:r>
              <a:rPr lang="en-US" sz="1200" dirty="0">
                <a:solidFill>
                  <a:srgbClr val="096130"/>
                </a:solidFill>
                <a:latin typeface="Aptos" pitchFamily="34" charset="0"/>
                <a:ea typeface="Aptos" pitchFamily="34" charset="-122"/>
                <a:cs typeface="Aptos" pitchFamily="34" charset="-120"/>
              </a:rPr>
              <a:t>Kết nối cloud, báo cáo real-time</a:t>
            </a:r>
            <a:endParaRPr lang="en-US" sz="1200" dirty="0"/>
          </a:p>
        </p:txBody>
      </p:sp>
      <p:sp>
        <p:nvSpPr>
          <p:cNvPr id="36" name="Shape 34"/>
          <p:cNvSpPr/>
          <p:nvPr/>
        </p:nvSpPr>
        <p:spPr>
          <a:xfrm>
            <a:off x="792361" y="7010400"/>
            <a:ext cx="13045678" cy="673298"/>
          </a:xfrm>
          <a:prstGeom prst="roundRect">
            <a:avLst>
              <a:gd name="adj" fmla="val 9886"/>
            </a:avLst>
          </a:prstGeom>
          <a:solidFill>
            <a:srgbClr val="B6FCB8"/>
          </a:solidFill>
          <a:ln/>
        </p:spPr>
        <p:txBody>
          <a:bodyPr/>
          <a:lstStyle/>
          <a:p>
            <a:endParaRPr lang="en-VN"/>
          </a:p>
        </p:txBody>
      </p:sp>
      <p:pic>
        <p:nvPicPr>
          <p:cNvPr id="37" name="Image 0" descr="preencoded.png"/>
          <p:cNvPicPr>
            <a:picLocks noChangeAspect="1"/>
          </p:cNvPicPr>
          <p:nvPr/>
        </p:nvPicPr>
        <p:blipFill>
          <a:blip r:embed="rId3"/>
          <a:stretch>
            <a:fillRect/>
          </a:stretch>
        </p:blipFill>
        <p:spPr>
          <a:xfrm>
            <a:off x="950833" y="7244953"/>
            <a:ext cx="198001" cy="158472"/>
          </a:xfrm>
          <a:prstGeom prst="rect">
            <a:avLst/>
          </a:prstGeom>
        </p:spPr>
      </p:pic>
      <p:sp>
        <p:nvSpPr>
          <p:cNvPr id="38" name="Text 35"/>
          <p:cNvSpPr/>
          <p:nvPr/>
        </p:nvSpPr>
        <p:spPr>
          <a:xfrm>
            <a:off x="1307306" y="7208401"/>
            <a:ext cx="12372261" cy="253484"/>
          </a:xfrm>
          <a:prstGeom prst="rect">
            <a:avLst/>
          </a:prstGeom>
          <a:noFill/>
          <a:ln/>
        </p:spPr>
        <p:txBody>
          <a:bodyPr wrap="none" lIns="0" tIns="0" rIns="0" bIns="0" rtlCol="0" anchor="t"/>
          <a:lstStyle/>
          <a:p>
            <a:pPr marL="0" indent="0" algn="l">
              <a:lnSpc>
                <a:spcPts val="1950"/>
              </a:lnSpc>
              <a:buNone/>
            </a:pPr>
            <a:r>
              <a:rPr lang="en-US" sz="1200" b="1" dirty="0">
                <a:solidFill>
                  <a:srgbClr val="000000"/>
                </a:solidFill>
                <a:latin typeface="Aptos" pitchFamily="34" charset="0"/>
                <a:ea typeface="Aptos" pitchFamily="34" charset="-122"/>
                <a:cs typeface="Aptos" pitchFamily="34" charset="-120"/>
              </a:rPr>
              <a:t>Ý nghĩa đột phá:</a:t>
            </a:r>
            <a:r>
              <a:rPr lang="en-US" sz="1200" dirty="0">
                <a:solidFill>
                  <a:srgbClr val="000000"/>
                </a:solidFill>
                <a:latin typeface="Aptos" pitchFamily="34" charset="0"/>
                <a:ea typeface="Aptos" pitchFamily="34" charset="-122"/>
                <a:cs typeface="Aptos" pitchFamily="34" charset="-120"/>
              </a:rPr>
              <a:t> FOUND trial chứng minh công nghệ patch acoustic hoàn toàn khả thi trong bối cảnh primary care, mở ra hướng mới cho tầm soát OSA đại trà.</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628174" y="431840"/>
            <a:ext cx="4354949" cy="319088"/>
          </a:xfrm>
          <a:prstGeom prst="rect">
            <a:avLst/>
          </a:prstGeom>
          <a:noFill/>
          <a:ln/>
        </p:spPr>
        <p:txBody>
          <a:bodyPr wrap="none" lIns="0" tIns="0" rIns="0" bIns="0" rtlCol="0" anchor="t"/>
          <a:lstStyle/>
          <a:p>
            <a:pPr marL="0" indent="0" algn="l">
              <a:lnSpc>
                <a:spcPts val="2500"/>
              </a:lnSpc>
              <a:buNone/>
            </a:pPr>
            <a:r>
              <a:rPr lang="en-US" sz="2000" b="1" dirty="0">
                <a:solidFill>
                  <a:srgbClr val="064D26"/>
                </a:solidFill>
                <a:latin typeface="Alexandria Bold" pitchFamily="34" charset="0"/>
                <a:ea typeface="Alexandria Bold" pitchFamily="34" charset="-122"/>
                <a:cs typeface="Alexandria Bold" pitchFamily="34" charset="-120"/>
              </a:rPr>
              <a:t>SANSA Patch - Front Neurol 2025</a:t>
            </a:r>
            <a:endParaRPr lang="en-US" sz="2000" dirty="0"/>
          </a:p>
        </p:txBody>
      </p:sp>
      <p:pic>
        <p:nvPicPr>
          <p:cNvPr id="3" name="Image 0" descr="preencoded.png"/>
          <p:cNvPicPr>
            <a:picLocks noChangeAspect="1"/>
          </p:cNvPicPr>
          <p:nvPr/>
        </p:nvPicPr>
        <p:blipFill>
          <a:blip r:embed="rId3"/>
          <a:stretch>
            <a:fillRect/>
          </a:stretch>
        </p:blipFill>
        <p:spPr>
          <a:xfrm>
            <a:off x="1188720" y="955000"/>
            <a:ext cx="3744516" cy="3744516"/>
          </a:xfrm>
          <a:prstGeom prst="rect">
            <a:avLst/>
          </a:prstGeom>
        </p:spPr>
      </p:pic>
      <p:sp>
        <p:nvSpPr>
          <p:cNvPr id="4" name="Text 1"/>
          <p:cNvSpPr/>
          <p:nvPr/>
        </p:nvSpPr>
        <p:spPr>
          <a:xfrm>
            <a:off x="564476" y="4793337"/>
            <a:ext cx="1401128" cy="159544"/>
          </a:xfrm>
          <a:prstGeom prst="rect">
            <a:avLst/>
          </a:prstGeom>
          <a:noFill/>
          <a:ln/>
        </p:spPr>
        <p:txBody>
          <a:bodyPr wrap="none" lIns="0" tIns="0" rIns="0" bIns="0" rtlCol="0" anchor="t"/>
          <a:lstStyle/>
          <a:p>
            <a:pPr marL="0" indent="0" algn="l">
              <a:lnSpc>
                <a:spcPts val="1250"/>
              </a:lnSpc>
              <a:buNone/>
            </a:pPr>
            <a:r>
              <a:rPr lang="en-US" sz="1050" b="1" dirty="0">
                <a:solidFill>
                  <a:srgbClr val="096130"/>
                </a:solidFill>
                <a:latin typeface="Alexandria Bold" pitchFamily="34" charset="0"/>
                <a:ea typeface="Alexandria Bold" pitchFamily="34" charset="-122"/>
                <a:cs typeface="Alexandria Bold" pitchFamily="34" charset="-120"/>
              </a:rPr>
              <a:t>Thiết bị SANSA Patch</a:t>
            </a:r>
            <a:endParaRPr lang="en-US" sz="1050" dirty="0"/>
          </a:p>
        </p:txBody>
      </p:sp>
      <p:sp>
        <p:nvSpPr>
          <p:cNvPr id="5" name="Text 2"/>
          <p:cNvSpPr/>
          <p:nvPr/>
        </p:nvSpPr>
        <p:spPr>
          <a:xfrm>
            <a:off x="564476" y="5014079"/>
            <a:ext cx="6623209" cy="163235"/>
          </a:xfrm>
          <a:prstGeom prst="rect">
            <a:avLst/>
          </a:prstGeom>
          <a:noFill/>
          <a:ln/>
        </p:spPr>
        <p:txBody>
          <a:bodyPr wrap="none" lIns="0" tIns="0" rIns="0" bIns="0" rtlCol="0" anchor="t"/>
          <a:lstStyle/>
          <a:p>
            <a:pPr marL="0" indent="0" algn="l">
              <a:lnSpc>
                <a:spcPts val="1250"/>
              </a:lnSpc>
              <a:buNone/>
            </a:pPr>
            <a:r>
              <a:rPr lang="en-US" sz="900" dirty="0">
                <a:solidFill>
                  <a:srgbClr val="096130"/>
                </a:solidFill>
                <a:latin typeface="Aptos" pitchFamily="34" charset="0"/>
                <a:ea typeface="Aptos" pitchFamily="34" charset="-122"/>
                <a:cs typeface="Aptos" pitchFamily="34" charset="-120"/>
              </a:rPr>
              <a:t>Cảm biến 1 kênh dán ngực, thiết kế tối giản nhất trong các HSAT. Bệnh nhân dễ dàng tự lắp đặt mà không cần hỗ trợ kỹ thuật.</a:t>
            </a:r>
            <a:endParaRPr lang="en-US" sz="900" dirty="0"/>
          </a:p>
        </p:txBody>
      </p:sp>
      <p:pic>
        <p:nvPicPr>
          <p:cNvPr id="6" name="Image 1" descr="preencoded.png"/>
          <p:cNvPicPr>
            <a:picLocks noChangeAspect="1"/>
          </p:cNvPicPr>
          <p:nvPr/>
        </p:nvPicPr>
        <p:blipFill>
          <a:blip r:embed="rId4"/>
          <a:stretch>
            <a:fillRect/>
          </a:stretch>
        </p:blipFill>
        <p:spPr>
          <a:xfrm>
            <a:off x="7646670" y="955000"/>
            <a:ext cx="4037290" cy="4037290"/>
          </a:xfrm>
          <a:prstGeom prst="rect">
            <a:avLst/>
          </a:prstGeom>
        </p:spPr>
      </p:pic>
      <p:sp>
        <p:nvSpPr>
          <p:cNvPr id="7" name="Text 3"/>
          <p:cNvSpPr/>
          <p:nvPr/>
        </p:nvSpPr>
        <p:spPr>
          <a:xfrm>
            <a:off x="7315200" y="4793337"/>
            <a:ext cx="1455777" cy="159544"/>
          </a:xfrm>
          <a:prstGeom prst="rect">
            <a:avLst/>
          </a:prstGeom>
          <a:noFill/>
          <a:ln/>
        </p:spPr>
        <p:txBody>
          <a:bodyPr wrap="none" lIns="0" tIns="0" rIns="0" bIns="0" rtlCol="0" anchor="t"/>
          <a:lstStyle/>
          <a:p>
            <a:pPr marL="0" indent="0" algn="l">
              <a:lnSpc>
                <a:spcPts val="1250"/>
              </a:lnSpc>
              <a:buNone/>
            </a:pPr>
            <a:r>
              <a:rPr lang="en-US" sz="1050" b="1" dirty="0">
                <a:solidFill>
                  <a:srgbClr val="096130"/>
                </a:solidFill>
                <a:latin typeface="Alexandria Bold" pitchFamily="34" charset="0"/>
                <a:ea typeface="Alexandria Bold" pitchFamily="34" charset="-122"/>
                <a:cs typeface="Alexandria Bold" pitchFamily="34" charset="-120"/>
              </a:rPr>
              <a:t>Nghiên cứu Validation</a:t>
            </a:r>
            <a:endParaRPr lang="en-US" sz="1050" dirty="0"/>
          </a:p>
        </p:txBody>
      </p:sp>
      <p:sp>
        <p:nvSpPr>
          <p:cNvPr id="8" name="Text 4"/>
          <p:cNvSpPr/>
          <p:nvPr/>
        </p:nvSpPr>
        <p:spPr>
          <a:xfrm>
            <a:off x="7315200" y="5014079"/>
            <a:ext cx="6623328" cy="163235"/>
          </a:xfrm>
          <a:prstGeom prst="rect">
            <a:avLst/>
          </a:prstGeom>
          <a:noFill/>
          <a:ln/>
        </p:spPr>
        <p:txBody>
          <a:bodyPr wrap="none" lIns="0" tIns="0" rIns="0" bIns="0" rtlCol="0" anchor="t"/>
          <a:lstStyle/>
          <a:p>
            <a:pPr marL="0" indent="0" algn="l">
              <a:lnSpc>
                <a:spcPts val="1250"/>
              </a:lnSpc>
              <a:buNone/>
            </a:pPr>
            <a:r>
              <a:rPr lang="en-US" sz="900" dirty="0">
                <a:solidFill>
                  <a:srgbClr val="096130"/>
                </a:solidFill>
                <a:latin typeface="Aptos" pitchFamily="34" charset="0"/>
                <a:ea typeface="Aptos" pitchFamily="34" charset="-122"/>
                <a:cs typeface="Aptos" pitchFamily="34" charset="-120"/>
              </a:rPr>
              <a:t>Ong 2025 so sánh SANSA patch với PSG cho thấy </a:t>
            </a:r>
            <a:r>
              <a:rPr lang="en-US" sz="900" b="1" dirty="0">
                <a:solidFill>
                  <a:srgbClr val="096130"/>
                </a:solidFill>
                <a:latin typeface="Aptos" pitchFamily="34" charset="0"/>
                <a:ea typeface="Aptos" pitchFamily="34" charset="-122"/>
                <a:cs typeface="Aptos" pitchFamily="34" charset="-120"/>
              </a:rPr>
              <a:t>độ chính xác cao</a:t>
            </a:r>
            <a:r>
              <a:rPr lang="en-US" sz="900" dirty="0">
                <a:solidFill>
                  <a:srgbClr val="096130"/>
                </a:solidFill>
                <a:latin typeface="Aptos" pitchFamily="34" charset="0"/>
                <a:ea typeface="Aptos" pitchFamily="34" charset="-122"/>
                <a:cs typeface="Aptos" pitchFamily="34" charset="-120"/>
              </a:rPr>
              <a:t> trong ước tính AHI, correlation coefficient &gt;0.85.</a:t>
            </a:r>
            <a:endParaRPr lang="en-US" sz="900" dirty="0"/>
          </a:p>
        </p:txBody>
      </p:sp>
      <p:sp>
        <p:nvSpPr>
          <p:cNvPr id="9" name="Text 5"/>
          <p:cNvSpPr/>
          <p:nvPr/>
        </p:nvSpPr>
        <p:spPr>
          <a:xfrm>
            <a:off x="564476" y="5330428"/>
            <a:ext cx="3372326" cy="255151"/>
          </a:xfrm>
          <a:prstGeom prst="rect">
            <a:avLst/>
          </a:prstGeom>
          <a:noFill/>
          <a:ln/>
        </p:spPr>
        <p:txBody>
          <a:bodyPr wrap="none" lIns="0" tIns="0" rIns="0" bIns="0" rtlCol="0" anchor="t"/>
          <a:lstStyle/>
          <a:p>
            <a:pPr marL="0" indent="0" algn="l">
              <a:lnSpc>
                <a:spcPts val="2000"/>
              </a:lnSpc>
              <a:buNone/>
            </a:pPr>
            <a:r>
              <a:rPr lang="en-US" sz="1600" b="1" dirty="0">
                <a:solidFill>
                  <a:srgbClr val="064D26"/>
                </a:solidFill>
                <a:latin typeface="Alexandria Bold" pitchFamily="34" charset="0"/>
                <a:ea typeface="Alexandria Bold" pitchFamily="34" charset="-122"/>
                <a:cs typeface="Alexandria Bold" pitchFamily="34" charset="-120"/>
              </a:rPr>
              <a:t>Ưu điểm của SANSA Technology</a:t>
            </a:r>
            <a:endParaRPr lang="en-US" sz="1600" dirty="0"/>
          </a:p>
        </p:txBody>
      </p:sp>
      <p:sp>
        <p:nvSpPr>
          <p:cNvPr id="10" name="Text 6"/>
          <p:cNvSpPr/>
          <p:nvPr/>
        </p:nvSpPr>
        <p:spPr>
          <a:xfrm>
            <a:off x="564476" y="5840730"/>
            <a:ext cx="1276112" cy="159544"/>
          </a:xfrm>
          <a:prstGeom prst="rect">
            <a:avLst/>
          </a:prstGeom>
          <a:noFill/>
          <a:ln/>
        </p:spPr>
        <p:txBody>
          <a:bodyPr wrap="none" lIns="0" tIns="0" rIns="0" bIns="0" rtlCol="0" anchor="t"/>
          <a:lstStyle/>
          <a:p>
            <a:pPr marL="0" indent="0" algn="l">
              <a:lnSpc>
                <a:spcPts val="1250"/>
              </a:lnSpc>
              <a:buNone/>
            </a:pPr>
            <a:r>
              <a:rPr lang="en-US" sz="1400" b="1" dirty="0">
                <a:solidFill>
                  <a:srgbClr val="064D26"/>
                </a:solidFill>
                <a:latin typeface="Alexandria Bold" pitchFamily="34" charset="0"/>
                <a:ea typeface="Alexandria Bold" pitchFamily="34" charset="-122"/>
                <a:cs typeface="Alexandria Bold" pitchFamily="34" charset="-120"/>
              </a:rPr>
              <a:t>Đơn giản sử dụng</a:t>
            </a:r>
            <a:endParaRPr lang="en-US" sz="1400" dirty="0"/>
          </a:p>
        </p:txBody>
      </p:sp>
      <p:sp>
        <p:nvSpPr>
          <p:cNvPr id="11" name="Text 7"/>
          <p:cNvSpPr/>
          <p:nvPr/>
        </p:nvSpPr>
        <p:spPr>
          <a:xfrm>
            <a:off x="564476" y="6102310"/>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Chỉ 1 patch dán ngực</a:t>
            </a:r>
            <a:endParaRPr lang="en-US" sz="1100" dirty="0"/>
          </a:p>
        </p:txBody>
      </p:sp>
      <p:sp>
        <p:nvSpPr>
          <p:cNvPr id="12" name="Text 8"/>
          <p:cNvSpPr/>
          <p:nvPr/>
        </p:nvSpPr>
        <p:spPr>
          <a:xfrm>
            <a:off x="564476" y="6301263"/>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Không cần dây cáp</a:t>
            </a:r>
            <a:endParaRPr lang="en-US" sz="1100" dirty="0"/>
          </a:p>
        </p:txBody>
      </p:sp>
      <p:sp>
        <p:nvSpPr>
          <p:cNvPr id="13" name="Text 9"/>
          <p:cNvSpPr/>
          <p:nvPr/>
        </p:nvSpPr>
        <p:spPr>
          <a:xfrm>
            <a:off x="564476" y="6500217"/>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Tự động ghi dữ liệu</a:t>
            </a:r>
            <a:endParaRPr lang="en-US" sz="1100" dirty="0"/>
          </a:p>
        </p:txBody>
      </p:sp>
      <p:sp>
        <p:nvSpPr>
          <p:cNvPr id="14" name="Text 10"/>
          <p:cNvSpPr/>
          <p:nvPr/>
        </p:nvSpPr>
        <p:spPr>
          <a:xfrm>
            <a:off x="564476" y="6699170"/>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Battery life 3 đêm</a:t>
            </a:r>
            <a:endParaRPr lang="en-US" sz="1100" dirty="0"/>
          </a:p>
        </p:txBody>
      </p:sp>
      <p:sp>
        <p:nvSpPr>
          <p:cNvPr id="15" name="Text 11"/>
          <p:cNvSpPr/>
          <p:nvPr/>
        </p:nvSpPr>
        <p:spPr>
          <a:xfrm>
            <a:off x="5067658" y="5840730"/>
            <a:ext cx="1276112" cy="159544"/>
          </a:xfrm>
          <a:prstGeom prst="rect">
            <a:avLst/>
          </a:prstGeom>
          <a:noFill/>
          <a:ln/>
        </p:spPr>
        <p:txBody>
          <a:bodyPr wrap="none" lIns="0" tIns="0" rIns="0" bIns="0" rtlCol="0" anchor="t"/>
          <a:lstStyle/>
          <a:p>
            <a:pPr marL="0" indent="0" algn="l">
              <a:lnSpc>
                <a:spcPts val="1250"/>
              </a:lnSpc>
              <a:buNone/>
            </a:pPr>
            <a:r>
              <a:rPr lang="en-US" sz="1400" b="1" dirty="0">
                <a:solidFill>
                  <a:srgbClr val="064D26"/>
                </a:solidFill>
                <a:latin typeface="Alexandria Bold" pitchFamily="34" charset="0"/>
                <a:ea typeface="Alexandria Bold" pitchFamily="34" charset="-122"/>
                <a:cs typeface="Alexandria Bold" pitchFamily="34" charset="-120"/>
              </a:rPr>
              <a:t>Độ chính xác cao</a:t>
            </a:r>
            <a:endParaRPr lang="en-US" sz="1400" dirty="0"/>
          </a:p>
        </p:txBody>
      </p:sp>
      <p:sp>
        <p:nvSpPr>
          <p:cNvPr id="16" name="Text 12"/>
          <p:cNvSpPr/>
          <p:nvPr/>
        </p:nvSpPr>
        <p:spPr>
          <a:xfrm>
            <a:off x="5067658" y="6102310"/>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Sensitivity &gt;85%</a:t>
            </a:r>
            <a:endParaRPr lang="en-US" sz="1100" dirty="0"/>
          </a:p>
        </p:txBody>
      </p:sp>
      <p:sp>
        <p:nvSpPr>
          <p:cNvPr id="17" name="Text 13"/>
          <p:cNvSpPr/>
          <p:nvPr/>
        </p:nvSpPr>
        <p:spPr>
          <a:xfrm>
            <a:off x="5067658" y="6301263"/>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Specificity &gt;80%</a:t>
            </a:r>
            <a:endParaRPr lang="en-US" sz="1100" dirty="0"/>
          </a:p>
        </p:txBody>
      </p:sp>
      <p:sp>
        <p:nvSpPr>
          <p:cNvPr id="18" name="Text 14"/>
          <p:cNvSpPr/>
          <p:nvPr/>
        </p:nvSpPr>
        <p:spPr>
          <a:xfrm>
            <a:off x="5067658" y="6500217"/>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AHI correlation &gt;0.85</a:t>
            </a:r>
            <a:endParaRPr lang="en-US" sz="1100" dirty="0"/>
          </a:p>
        </p:txBody>
      </p:sp>
      <p:sp>
        <p:nvSpPr>
          <p:cNvPr id="19" name="Text 15"/>
          <p:cNvSpPr/>
          <p:nvPr/>
        </p:nvSpPr>
        <p:spPr>
          <a:xfrm>
            <a:off x="5067658" y="6699170"/>
            <a:ext cx="4246483"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Validated với PSG</a:t>
            </a:r>
            <a:endParaRPr lang="en-US" sz="1100" dirty="0"/>
          </a:p>
        </p:txBody>
      </p:sp>
      <p:sp>
        <p:nvSpPr>
          <p:cNvPr id="20" name="Text 16"/>
          <p:cNvSpPr/>
          <p:nvPr/>
        </p:nvSpPr>
        <p:spPr>
          <a:xfrm>
            <a:off x="9570839" y="5840730"/>
            <a:ext cx="1358979" cy="159544"/>
          </a:xfrm>
          <a:prstGeom prst="rect">
            <a:avLst/>
          </a:prstGeom>
          <a:noFill/>
          <a:ln/>
        </p:spPr>
        <p:txBody>
          <a:bodyPr wrap="none" lIns="0" tIns="0" rIns="0" bIns="0" rtlCol="0" anchor="t"/>
          <a:lstStyle/>
          <a:p>
            <a:pPr marL="0" indent="0" algn="l">
              <a:lnSpc>
                <a:spcPts val="1250"/>
              </a:lnSpc>
              <a:buNone/>
            </a:pPr>
            <a:r>
              <a:rPr lang="en-US" sz="1400" b="1" dirty="0">
                <a:solidFill>
                  <a:srgbClr val="064D26"/>
                </a:solidFill>
                <a:latin typeface="Alexandria Bold" pitchFamily="34" charset="0"/>
                <a:ea typeface="Alexandria Bold" pitchFamily="34" charset="-122"/>
                <a:cs typeface="Alexandria Bold" pitchFamily="34" charset="-120"/>
              </a:rPr>
              <a:t>Tiềm năng triển khai</a:t>
            </a:r>
            <a:endParaRPr lang="en-US" sz="1400" dirty="0"/>
          </a:p>
        </p:txBody>
      </p:sp>
      <p:sp>
        <p:nvSpPr>
          <p:cNvPr id="21" name="Text 17"/>
          <p:cNvSpPr/>
          <p:nvPr/>
        </p:nvSpPr>
        <p:spPr>
          <a:xfrm>
            <a:off x="9570839" y="6064566"/>
            <a:ext cx="4382691"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Chi phí sản xuất thấp</a:t>
            </a:r>
            <a:endParaRPr lang="en-US" sz="1100" dirty="0"/>
          </a:p>
        </p:txBody>
      </p:sp>
      <p:sp>
        <p:nvSpPr>
          <p:cNvPr id="22" name="Text 18"/>
          <p:cNvSpPr/>
          <p:nvPr/>
        </p:nvSpPr>
        <p:spPr>
          <a:xfrm>
            <a:off x="9570839" y="6263519"/>
            <a:ext cx="4382691"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Scalable manufacturing</a:t>
            </a:r>
            <a:endParaRPr lang="en-US" sz="1100" dirty="0"/>
          </a:p>
        </p:txBody>
      </p:sp>
      <p:sp>
        <p:nvSpPr>
          <p:cNvPr id="23" name="Text 19"/>
          <p:cNvSpPr/>
          <p:nvPr/>
        </p:nvSpPr>
        <p:spPr>
          <a:xfrm>
            <a:off x="9570839" y="6462473"/>
            <a:ext cx="4382691" cy="163235"/>
          </a:xfrm>
          <a:prstGeom prst="rect">
            <a:avLst/>
          </a:prstGeom>
          <a:noFill/>
          <a:ln/>
        </p:spPr>
        <p:txBody>
          <a:bodyPr wrap="none" lIns="0" tIns="0" rIns="0" bIns="0" rtlCol="0" anchor="t"/>
          <a:lstStyle/>
          <a:p>
            <a:pPr marL="342900" indent="-342900" algn="l">
              <a:lnSpc>
                <a:spcPts val="1250"/>
              </a:lnSpc>
              <a:buSzPct val="100000"/>
              <a:buChar char="•"/>
            </a:pPr>
            <a:r>
              <a:rPr lang="en-US" sz="1100" dirty="0">
                <a:solidFill>
                  <a:srgbClr val="096130"/>
                </a:solidFill>
                <a:latin typeface="Aptos" pitchFamily="34" charset="0"/>
                <a:ea typeface="Aptos" pitchFamily="34" charset="-122"/>
                <a:cs typeface="Aptos" pitchFamily="34" charset="-120"/>
              </a:rPr>
              <a:t>User-friendly design</a:t>
            </a:r>
            <a:endParaRPr lang="en-US" sz="1100" dirty="0"/>
          </a:p>
        </p:txBody>
      </p:sp>
      <p:sp>
        <p:nvSpPr>
          <p:cNvPr id="24" name="Text 20"/>
          <p:cNvSpPr/>
          <p:nvPr/>
        </p:nvSpPr>
        <p:spPr>
          <a:xfrm>
            <a:off x="9634537" y="7267932"/>
            <a:ext cx="4382691" cy="163235"/>
          </a:xfrm>
          <a:prstGeom prst="rect">
            <a:avLst/>
          </a:prstGeom>
          <a:noFill/>
          <a:ln/>
        </p:spPr>
        <p:txBody>
          <a:bodyPr wrap="none" lIns="0" tIns="0" rIns="0" bIns="0" rtlCol="0" anchor="t"/>
          <a:lstStyle/>
          <a:p>
            <a:pPr marL="342900" indent="-342900" algn="l">
              <a:lnSpc>
                <a:spcPts val="1250"/>
              </a:lnSpc>
              <a:buSzPct val="100000"/>
              <a:buChar char="•"/>
            </a:pPr>
            <a:r>
              <a:rPr lang="en-US" sz="800" dirty="0">
                <a:solidFill>
                  <a:srgbClr val="096130"/>
                </a:solidFill>
                <a:latin typeface="Aptos" pitchFamily="34" charset="0"/>
                <a:ea typeface="Aptos" pitchFamily="34" charset="-122"/>
                <a:cs typeface="Aptos" pitchFamily="34" charset="-120"/>
              </a:rPr>
              <a:t>Cloud connectivity</a:t>
            </a:r>
            <a:endParaRPr lang="en-US" sz="800" dirty="0"/>
          </a:p>
        </p:txBody>
      </p:sp>
      <p:sp>
        <p:nvSpPr>
          <p:cNvPr id="25" name="Text 21"/>
          <p:cNvSpPr/>
          <p:nvPr/>
        </p:nvSpPr>
        <p:spPr>
          <a:xfrm>
            <a:off x="679251" y="6987898"/>
            <a:ext cx="13374053" cy="163235"/>
          </a:xfrm>
          <a:prstGeom prst="rect">
            <a:avLst/>
          </a:prstGeom>
          <a:noFill/>
          <a:ln/>
        </p:spPr>
        <p:txBody>
          <a:bodyPr wrap="none" lIns="0" tIns="0" rIns="0" bIns="0" rtlCol="0" anchor="t"/>
          <a:lstStyle/>
          <a:p>
            <a:pPr marL="0" indent="0" algn="l">
              <a:lnSpc>
                <a:spcPts val="1250"/>
              </a:lnSpc>
              <a:buNone/>
            </a:pPr>
            <a:r>
              <a:rPr lang="en-US" sz="800" b="1" dirty="0">
                <a:solidFill>
                  <a:srgbClr val="608571"/>
                </a:solidFill>
                <a:latin typeface="Aptos" pitchFamily="34" charset="0"/>
                <a:ea typeface="Aptos" pitchFamily="34" charset="-122"/>
                <a:cs typeface="Aptos" pitchFamily="34" charset="-120"/>
              </a:rPr>
              <a:t>Ý nghĩa tương lai:</a:t>
            </a:r>
            <a:r>
              <a:rPr lang="en-US" sz="800" dirty="0">
                <a:solidFill>
                  <a:srgbClr val="096130"/>
                </a:solidFill>
                <a:latin typeface="Aptos" pitchFamily="34" charset="0"/>
                <a:ea typeface="Aptos" pitchFamily="34" charset="-122"/>
                <a:cs typeface="Aptos" pitchFamily="34" charset="-120"/>
              </a:rPr>
              <a:t> SANSA patch đại diện cho thế hệ mới của HSAT - đơn giản, chính xác, và có khả năng thay đổi hoàn toàn mô hình tầm soát OSA trong cộng đồng.</a:t>
            </a:r>
            <a:endParaRPr lang="en-US" sz="800" dirty="0"/>
          </a:p>
        </p:txBody>
      </p:sp>
      <p:sp>
        <p:nvSpPr>
          <p:cNvPr id="26" name="Shape 22"/>
          <p:cNvSpPr/>
          <p:nvPr/>
        </p:nvSpPr>
        <p:spPr>
          <a:xfrm>
            <a:off x="564475" y="7277694"/>
            <a:ext cx="13374053" cy="433507"/>
          </a:xfrm>
          <a:prstGeom prst="roundRect">
            <a:avLst>
              <a:gd name="adj" fmla="val 9891"/>
            </a:avLst>
          </a:prstGeom>
          <a:solidFill>
            <a:srgbClr val="D3DFD8"/>
          </a:solidFill>
          <a:ln/>
        </p:spPr>
        <p:txBody>
          <a:bodyPr/>
          <a:lstStyle/>
          <a:p>
            <a:endParaRPr lang="en-VN" sz="4000"/>
          </a:p>
        </p:txBody>
      </p:sp>
      <p:pic>
        <p:nvPicPr>
          <p:cNvPr id="27" name="Image 2" descr="preencoded.png"/>
          <p:cNvPicPr>
            <a:picLocks noChangeAspect="1"/>
          </p:cNvPicPr>
          <p:nvPr/>
        </p:nvPicPr>
        <p:blipFill>
          <a:blip r:embed="rId5"/>
          <a:stretch>
            <a:fillRect/>
          </a:stretch>
        </p:blipFill>
        <p:spPr>
          <a:xfrm>
            <a:off x="666512" y="7443430"/>
            <a:ext cx="127516" cy="102037"/>
          </a:xfrm>
          <a:prstGeom prst="rect">
            <a:avLst/>
          </a:prstGeom>
        </p:spPr>
      </p:pic>
      <p:sp>
        <p:nvSpPr>
          <p:cNvPr id="28" name="Text 23"/>
          <p:cNvSpPr/>
          <p:nvPr/>
        </p:nvSpPr>
        <p:spPr>
          <a:xfrm>
            <a:off x="896065" y="7418427"/>
            <a:ext cx="12940427" cy="163235"/>
          </a:xfrm>
          <a:prstGeom prst="rect">
            <a:avLst/>
          </a:prstGeom>
          <a:noFill/>
          <a:ln/>
        </p:spPr>
        <p:txBody>
          <a:bodyPr wrap="none" lIns="0" tIns="0" rIns="0" bIns="0" rtlCol="0" anchor="t"/>
          <a:lstStyle/>
          <a:p>
            <a:pPr marL="0" indent="0" algn="l">
              <a:lnSpc>
                <a:spcPts val="1250"/>
              </a:lnSpc>
              <a:buNone/>
            </a:pPr>
            <a:r>
              <a:rPr lang="en-US" sz="1400" b="1" dirty="0">
                <a:solidFill>
                  <a:srgbClr val="000000"/>
                </a:solidFill>
                <a:latin typeface="Aptos" pitchFamily="34" charset="0"/>
                <a:ea typeface="Aptos" pitchFamily="34" charset="-122"/>
                <a:cs typeface="Aptos" pitchFamily="34" charset="-120"/>
              </a:rPr>
              <a:t>Hạn chế hiện tại:</a:t>
            </a:r>
            <a:r>
              <a:rPr lang="en-US" sz="1400" dirty="0">
                <a:solidFill>
                  <a:srgbClr val="000000"/>
                </a:solidFill>
                <a:latin typeface="Aptos" pitchFamily="34" charset="0"/>
                <a:ea typeface="Aptos" pitchFamily="34" charset="-122"/>
                <a:cs typeface="Aptos" pitchFamily="34" charset="-120"/>
              </a:rPr>
              <a:t> Cần nghiên cứu thêm về cost-effectiveness và real-world validation trước khi triển khai rộng rãi trong hệ thống y tế.</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65453" y="526256"/>
            <a:ext cx="6444615" cy="508397"/>
          </a:xfrm>
          <a:prstGeom prst="rect">
            <a:avLst/>
          </a:prstGeom>
          <a:noFill/>
          <a:ln/>
        </p:spPr>
        <p:txBody>
          <a:bodyPr wrap="none" lIns="0" tIns="0" rIns="0" bIns="0" rtlCol="0" anchor="t"/>
          <a:lstStyle/>
          <a:p>
            <a:pPr marL="0" indent="0" algn="l">
              <a:lnSpc>
                <a:spcPts val="4000"/>
              </a:lnSpc>
              <a:buNone/>
            </a:pPr>
            <a:r>
              <a:rPr lang="en-US" sz="3200" b="1" dirty="0">
                <a:solidFill>
                  <a:srgbClr val="064D26"/>
                </a:solidFill>
                <a:latin typeface="Alexandria Bold" pitchFamily="34" charset="0"/>
                <a:ea typeface="Alexandria Bold" pitchFamily="34" charset="-122"/>
                <a:cs typeface="Alexandria Bold" pitchFamily="34" charset="-120"/>
              </a:rPr>
              <a:t>Ứng dụng di động - Firefly App</a:t>
            </a:r>
            <a:endParaRPr lang="en-US" sz="3200" dirty="0"/>
          </a:p>
        </p:txBody>
      </p:sp>
      <p:sp>
        <p:nvSpPr>
          <p:cNvPr id="3" name="Text 1"/>
          <p:cNvSpPr/>
          <p:nvPr/>
        </p:nvSpPr>
        <p:spPr>
          <a:xfrm>
            <a:off x="765453" y="1278612"/>
            <a:ext cx="6229469" cy="406718"/>
          </a:xfrm>
          <a:prstGeom prst="rect">
            <a:avLst/>
          </a:prstGeom>
          <a:noFill/>
          <a:ln/>
        </p:spPr>
        <p:txBody>
          <a:bodyPr wrap="none" lIns="0" tIns="0" rIns="0" bIns="0" rtlCol="0" anchor="t"/>
          <a:lstStyle/>
          <a:p>
            <a:pPr marL="0" indent="0" algn="l">
              <a:lnSpc>
                <a:spcPts val="3200"/>
              </a:lnSpc>
              <a:buNone/>
            </a:pPr>
            <a:r>
              <a:rPr lang="en-US" sz="2550" b="1" dirty="0">
                <a:solidFill>
                  <a:srgbClr val="064D26"/>
                </a:solidFill>
                <a:latin typeface="Alexandria Bold" pitchFamily="34" charset="0"/>
                <a:ea typeface="Alexandria Bold" pitchFamily="34" charset="-122"/>
                <a:cs typeface="Alexandria Bold" pitchFamily="34" charset="-120"/>
              </a:rPr>
              <a:t>Công nghệ Acoustic Sensing tiên tiến</a:t>
            </a:r>
            <a:endParaRPr lang="en-US" sz="2550" dirty="0"/>
          </a:p>
        </p:txBody>
      </p:sp>
      <p:sp>
        <p:nvSpPr>
          <p:cNvPr id="4" name="Text 2"/>
          <p:cNvSpPr/>
          <p:nvPr/>
        </p:nvSpPr>
        <p:spPr>
          <a:xfrm>
            <a:off x="765453" y="1929289"/>
            <a:ext cx="13099494" cy="260152"/>
          </a:xfrm>
          <a:prstGeom prst="rect">
            <a:avLst/>
          </a:prstGeom>
          <a:noFill/>
          <a:ln/>
        </p:spPr>
        <p:txBody>
          <a:bodyPr wrap="none" lIns="0" tIns="0" rIns="0" bIns="0" rtlCol="0" anchor="t"/>
          <a:lstStyle/>
          <a:p>
            <a:pPr marL="0" indent="0" algn="l">
              <a:lnSpc>
                <a:spcPts val="2000"/>
              </a:lnSpc>
              <a:buNone/>
            </a:pPr>
            <a:r>
              <a:rPr lang="en-US" sz="1400" dirty="0">
                <a:solidFill>
                  <a:srgbClr val="096130"/>
                </a:solidFill>
                <a:latin typeface="Aptos" pitchFamily="34" charset="0"/>
                <a:ea typeface="Aptos" pitchFamily="34" charset="-122"/>
                <a:cs typeface="Aptos" pitchFamily="34" charset="-120"/>
              </a:rPr>
              <a:t>Firefly app sử dụng </a:t>
            </a:r>
            <a:r>
              <a:rPr lang="en-US" sz="1400" b="1" dirty="0">
                <a:solidFill>
                  <a:srgbClr val="096130"/>
                </a:solidFill>
                <a:latin typeface="Aptos" pitchFamily="34" charset="0"/>
                <a:ea typeface="Aptos" pitchFamily="34" charset="-122"/>
                <a:cs typeface="Aptos" pitchFamily="34" charset="-120"/>
              </a:rPr>
              <a:t>microphone của smartphone</a:t>
            </a:r>
            <a:r>
              <a:rPr lang="en-US" sz="1400" dirty="0">
                <a:solidFill>
                  <a:srgbClr val="096130"/>
                </a:solidFill>
                <a:latin typeface="Aptos" pitchFamily="34" charset="0"/>
                <a:ea typeface="Aptos" pitchFamily="34" charset="-122"/>
                <a:cs typeface="Aptos" pitchFamily="34" charset="-120"/>
              </a:rPr>
              <a:t> để ghi âm tiếng ngáy và thở trong khi ngủ. Deep learning algorithm phân tích âm thanh để phát hiện sự kiện hô hấp bất thường.</a:t>
            </a:r>
            <a:endParaRPr lang="en-US" sz="1400" dirty="0"/>
          </a:p>
        </p:txBody>
      </p:sp>
      <p:sp>
        <p:nvSpPr>
          <p:cNvPr id="5" name="Text 3"/>
          <p:cNvSpPr/>
          <p:nvPr/>
        </p:nvSpPr>
        <p:spPr>
          <a:xfrm>
            <a:off x="765453" y="2372439"/>
            <a:ext cx="162639" cy="203240"/>
          </a:xfrm>
          <a:prstGeom prst="rect">
            <a:avLst/>
          </a:prstGeom>
          <a:noFill/>
          <a:ln/>
        </p:spPr>
        <p:txBody>
          <a:bodyPr wrap="none" lIns="0" tIns="0" rIns="0" bIns="0" rtlCol="0" anchor="t"/>
          <a:lstStyle/>
          <a:p>
            <a:pPr marL="0" indent="0" algn="l">
              <a:lnSpc>
                <a:spcPts val="2000"/>
              </a:lnSpc>
              <a:buNone/>
            </a:pPr>
            <a:r>
              <a:rPr lang="en-US" sz="1250" dirty="0">
                <a:solidFill>
                  <a:srgbClr val="096130"/>
                </a:solidFill>
                <a:latin typeface="Alexandria Light" pitchFamily="34" charset="0"/>
                <a:ea typeface="Alexandria Light" pitchFamily="34" charset="-122"/>
                <a:cs typeface="Alexandria Light" pitchFamily="34" charset="-120"/>
              </a:rPr>
              <a:t>01</a:t>
            </a:r>
            <a:endParaRPr lang="en-US" sz="1250" dirty="0"/>
          </a:p>
        </p:txBody>
      </p:sp>
      <p:sp>
        <p:nvSpPr>
          <p:cNvPr id="6" name="Shape 4"/>
          <p:cNvSpPr/>
          <p:nvPr/>
        </p:nvSpPr>
        <p:spPr>
          <a:xfrm>
            <a:off x="765453" y="2625923"/>
            <a:ext cx="4258032" cy="22860"/>
          </a:xfrm>
          <a:prstGeom prst="rect">
            <a:avLst/>
          </a:prstGeom>
          <a:solidFill>
            <a:srgbClr val="608571"/>
          </a:solidFill>
          <a:ln/>
        </p:spPr>
        <p:txBody>
          <a:bodyPr/>
          <a:lstStyle/>
          <a:p>
            <a:endParaRPr lang="en-VN"/>
          </a:p>
        </p:txBody>
      </p:sp>
      <p:sp>
        <p:nvSpPr>
          <p:cNvPr id="7" name="Text 5"/>
          <p:cNvSpPr/>
          <p:nvPr/>
        </p:nvSpPr>
        <p:spPr>
          <a:xfrm>
            <a:off x="765453" y="2752963"/>
            <a:ext cx="2033468" cy="254198"/>
          </a:xfrm>
          <a:prstGeom prst="rect">
            <a:avLst/>
          </a:prstGeom>
          <a:noFill/>
          <a:ln/>
        </p:spPr>
        <p:txBody>
          <a:bodyPr wrap="none" lIns="0" tIns="0" rIns="0" bIns="0" rtlCol="0" anchor="t"/>
          <a:lstStyle/>
          <a:p>
            <a:pPr marL="0" indent="0" algn="l">
              <a:lnSpc>
                <a:spcPts val="2000"/>
              </a:lnSpc>
              <a:buNone/>
            </a:pPr>
            <a:r>
              <a:rPr lang="en-US" sz="1600" b="1" dirty="0">
                <a:solidFill>
                  <a:srgbClr val="096130"/>
                </a:solidFill>
                <a:latin typeface="Alexandria Bold" pitchFamily="34" charset="0"/>
                <a:ea typeface="Alexandria Bold" pitchFamily="34" charset="-122"/>
                <a:cs typeface="Alexandria Bold" pitchFamily="34" charset="-120"/>
              </a:rPr>
              <a:t>Setup và Recording</a:t>
            </a:r>
            <a:endParaRPr lang="en-US" sz="1600" dirty="0"/>
          </a:p>
        </p:txBody>
      </p:sp>
      <p:sp>
        <p:nvSpPr>
          <p:cNvPr id="8" name="Text 6"/>
          <p:cNvSpPr/>
          <p:nvPr/>
        </p:nvSpPr>
        <p:spPr>
          <a:xfrm>
            <a:off x="765453" y="3104674"/>
            <a:ext cx="4258032" cy="520303"/>
          </a:xfrm>
          <a:prstGeom prst="rect">
            <a:avLst/>
          </a:prstGeom>
          <a:noFill/>
          <a:ln/>
        </p:spPr>
        <p:txBody>
          <a:bodyPr wrap="square" lIns="0" tIns="0" rIns="0" bIns="0" rtlCol="0" anchor="t"/>
          <a:lstStyle/>
          <a:p>
            <a:pPr marL="0" indent="0" algn="l">
              <a:lnSpc>
                <a:spcPts val="2000"/>
              </a:lnSpc>
              <a:buNone/>
            </a:pPr>
            <a:r>
              <a:rPr lang="en-US" sz="1400" dirty="0">
                <a:solidFill>
                  <a:srgbClr val="096130"/>
                </a:solidFill>
                <a:latin typeface="Aptos" pitchFamily="34" charset="0"/>
                <a:ea typeface="Aptos" pitchFamily="34" charset="-122"/>
                <a:cs typeface="Aptos" pitchFamily="34" charset="-120"/>
              </a:rPr>
              <a:t>Bệnh nhân đặt smartphone gần giường, app tự động ghi âm suốt đêm</a:t>
            </a:r>
            <a:endParaRPr lang="en-US" sz="1400" dirty="0"/>
          </a:p>
        </p:txBody>
      </p:sp>
      <p:sp>
        <p:nvSpPr>
          <p:cNvPr id="9" name="Text 7"/>
          <p:cNvSpPr/>
          <p:nvPr/>
        </p:nvSpPr>
        <p:spPr>
          <a:xfrm>
            <a:off x="5186124" y="2372439"/>
            <a:ext cx="162639" cy="203240"/>
          </a:xfrm>
          <a:prstGeom prst="rect">
            <a:avLst/>
          </a:prstGeom>
          <a:noFill/>
          <a:ln/>
        </p:spPr>
        <p:txBody>
          <a:bodyPr wrap="none" lIns="0" tIns="0" rIns="0" bIns="0" rtlCol="0" anchor="t"/>
          <a:lstStyle/>
          <a:p>
            <a:pPr marL="0" indent="0" algn="l">
              <a:lnSpc>
                <a:spcPts val="2000"/>
              </a:lnSpc>
              <a:buNone/>
            </a:pPr>
            <a:r>
              <a:rPr lang="en-US" sz="1250" dirty="0">
                <a:solidFill>
                  <a:srgbClr val="096130"/>
                </a:solidFill>
                <a:latin typeface="Alexandria Light" pitchFamily="34" charset="0"/>
                <a:ea typeface="Alexandria Light" pitchFamily="34" charset="-122"/>
                <a:cs typeface="Alexandria Light" pitchFamily="34" charset="-120"/>
              </a:rPr>
              <a:t>02</a:t>
            </a:r>
            <a:endParaRPr lang="en-US" sz="1250" dirty="0"/>
          </a:p>
        </p:txBody>
      </p:sp>
      <p:sp>
        <p:nvSpPr>
          <p:cNvPr id="10" name="Shape 8"/>
          <p:cNvSpPr/>
          <p:nvPr/>
        </p:nvSpPr>
        <p:spPr>
          <a:xfrm>
            <a:off x="5186124" y="2625923"/>
            <a:ext cx="4258032" cy="22860"/>
          </a:xfrm>
          <a:prstGeom prst="rect">
            <a:avLst/>
          </a:prstGeom>
          <a:solidFill>
            <a:srgbClr val="608571"/>
          </a:solidFill>
          <a:ln/>
        </p:spPr>
        <p:txBody>
          <a:bodyPr/>
          <a:lstStyle/>
          <a:p>
            <a:endParaRPr lang="en-VN"/>
          </a:p>
        </p:txBody>
      </p:sp>
      <p:sp>
        <p:nvSpPr>
          <p:cNvPr id="11" name="Text 9"/>
          <p:cNvSpPr/>
          <p:nvPr/>
        </p:nvSpPr>
        <p:spPr>
          <a:xfrm>
            <a:off x="5186124" y="2752963"/>
            <a:ext cx="2033468" cy="254198"/>
          </a:xfrm>
          <a:prstGeom prst="rect">
            <a:avLst/>
          </a:prstGeom>
          <a:noFill/>
          <a:ln/>
        </p:spPr>
        <p:txBody>
          <a:bodyPr wrap="none" lIns="0" tIns="0" rIns="0" bIns="0" rtlCol="0" anchor="t"/>
          <a:lstStyle/>
          <a:p>
            <a:pPr marL="0" indent="0" algn="l">
              <a:lnSpc>
                <a:spcPts val="2000"/>
              </a:lnSpc>
              <a:buNone/>
            </a:pPr>
            <a:r>
              <a:rPr lang="en-US" sz="1600" b="1" dirty="0">
                <a:solidFill>
                  <a:srgbClr val="096130"/>
                </a:solidFill>
                <a:latin typeface="Alexandria Bold" pitchFamily="34" charset="0"/>
                <a:ea typeface="Alexandria Bold" pitchFamily="34" charset="-122"/>
                <a:cs typeface="Alexandria Bold" pitchFamily="34" charset="-120"/>
              </a:rPr>
              <a:t>AI Analysis</a:t>
            </a:r>
            <a:endParaRPr lang="en-US" sz="1600" dirty="0"/>
          </a:p>
        </p:txBody>
      </p:sp>
      <p:sp>
        <p:nvSpPr>
          <p:cNvPr id="12" name="Text 10"/>
          <p:cNvSpPr/>
          <p:nvPr/>
        </p:nvSpPr>
        <p:spPr>
          <a:xfrm>
            <a:off x="5186124" y="3104674"/>
            <a:ext cx="4258032" cy="520303"/>
          </a:xfrm>
          <a:prstGeom prst="rect">
            <a:avLst/>
          </a:prstGeom>
          <a:noFill/>
          <a:ln/>
        </p:spPr>
        <p:txBody>
          <a:bodyPr wrap="square" lIns="0" tIns="0" rIns="0" bIns="0" rtlCol="0" anchor="t"/>
          <a:lstStyle/>
          <a:p>
            <a:pPr marL="0" indent="0" algn="l">
              <a:lnSpc>
                <a:spcPts val="2000"/>
              </a:lnSpc>
              <a:buNone/>
            </a:pPr>
            <a:r>
              <a:rPr lang="en-US" sz="1400" dirty="0">
                <a:solidFill>
                  <a:srgbClr val="096130"/>
                </a:solidFill>
                <a:latin typeface="Aptos" pitchFamily="34" charset="0"/>
                <a:ea typeface="Aptos" pitchFamily="34" charset="-122"/>
                <a:cs typeface="Aptos" pitchFamily="34" charset="-120"/>
              </a:rPr>
              <a:t>Deep learning phân tích pattern tiếng ngáy, hypopnea, apnea events</a:t>
            </a:r>
            <a:endParaRPr lang="en-US" sz="1400" dirty="0"/>
          </a:p>
        </p:txBody>
      </p:sp>
      <p:sp>
        <p:nvSpPr>
          <p:cNvPr id="13" name="Text 11"/>
          <p:cNvSpPr/>
          <p:nvPr/>
        </p:nvSpPr>
        <p:spPr>
          <a:xfrm>
            <a:off x="9606796" y="2372439"/>
            <a:ext cx="162639" cy="203240"/>
          </a:xfrm>
          <a:prstGeom prst="rect">
            <a:avLst/>
          </a:prstGeom>
          <a:noFill/>
          <a:ln/>
        </p:spPr>
        <p:txBody>
          <a:bodyPr wrap="none" lIns="0" tIns="0" rIns="0" bIns="0" rtlCol="0" anchor="t"/>
          <a:lstStyle/>
          <a:p>
            <a:pPr marL="0" indent="0" algn="l">
              <a:lnSpc>
                <a:spcPts val="2000"/>
              </a:lnSpc>
              <a:buNone/>
            </a:pPr>
            <a:r>
              <a:rPr lang="en-US" sz="1250" dirty="0">
                <a:solidFill>
                  <a:srgbClr val="096130"/>
                </a:solidFill>
                <a:latin typeface="Alexandria Light" pitchFamily="34" charset="0"/>
                <a:ea typeface="Alexandria Light" pitchFamily="34" charset="-122"/>
                <a:cs typeface="Alexandria Light" pitchFamily="34" charset="-120"/>
              </a:rPr>
              <a:t>03</a:t>
            </a:r>
            <a:endParaRPr lang="en-US" sz="1250" dirty="0"/>
          </a:p>
        </p:txBody>
      </p:sp>
      <p:sp>
        <p:nvSpPr>
          <p:cNvPr id="14" name="Shape 12"/>
          <p:cNvSpPr/>
          <p:nvPr/>
        </p:nvSpPr>
        <p:spPr>
          <a:xfrm>
            <a:off x="9606796" y="2625923"/>
            <a:ext cx="4258032" cy="22860"/>
          </a:xfrm>
          <a:prstGeom prst="rect">
            <a:avLst/>
          </a:prstGeom>
          <a:solidFill>
            <a:srgbClr val="608571"/>
          </a:solidFill>
          <a:ln/>
        </p:spPr>
        <p:txBody>
          <a:bodyPr/>
          <a:lstStyle/>
          <a:p>
            <a:endParaRPr lang="en-VN"/>
          </a:p>
        </p:txBody>
      </p:sp>
      <p:sp>
        <p:nvSpPr>
          <p:cNvPr id="15" name="Text 13"/>
          <p:cNvSpPr/>
          <p:nvPr/>
        </p:nvSpPr>
        <p:spPr>
          <a:xfrm>
            <a:off x="9606796" y="2752963"/>
            <a:ext cx="2033468" cy="254198"/>
          </a:xfrm>
          <a:prstGeom prst="rect">
            <a:avLst/>
          </a:prstGeom>
          <a:noFill/>
          <a:ln/>
        </p:spPr>
        <p:txBody>
          <a:bodyPr wrap="none" lIns="0" tIns="0" rIns="0" bIns="0" rtlCol="0" anchor="t"/>
          <a:lstStyle/>
          <a:p>
            <a:pPr marL="0" indent="0" algn="l">
              <a:lnSpc>
                <a:spcPts val="2000"/>
              </a:lnSpc>
              <a:buNone/>
            </a:pPr>
            <a:r>
              <a:rPr lang="en-US" sz="1600" b="1" dirty="0">
                <a:solidFill>
                  <a:srgbClr val="096130"/>
                </a:solidFill>
                <a:latin typeface="Alexandria Bold" pitchFamily="34" charset="0"/>
                <a:ea typeface="Alexandria Bold" pitchFamily="34" charset="-122"/>
                <a:cs typeface="Alexandria Bold" pitchFamily="34" charset="-120"/>
              </a:rPr>
              <a:t>Risk Assessment</a:t>
            </a:r>
            <a:endParaRPr lang="en-US" sz="1600" dirty="0"/>
          </a:p>
        </p:txBody>
      </p:sp>
      <p:sp>
        <p:nvSpPr>
          <p:cNvPr id="16" name="Text 14"/>
          <p:cNvSpPr/>
          <p:nvPr/>
        </p:nvSpPr>
        <p:spPr>
          <a:xfrm>
            <a:off x="9606796" y="3104674"/>
            <a:ext cx="4258032" cy="260152"/>
          </a:xfrm>
          <a:prstGeom prst="rect">
            <a:avLst/>
          </a:prstGeom>
          <a:noFill/>
          <a:ln/>
        </p:spPr>
        <p:txBody>
          <a:bodyPr wrap="none" lIns="0" tIns="0" rIns="0" bIns="0" rtlCol="0" anchor="t"/>
          <a:lstStyle/>
          <a:p>
            <a:pPr marL="0" indent="0" algn="l">
              <a:lnSpc>
                <a:spcPts val="2000"/>
              </a:lnSpc>
              <a:buNone/>
            </a:pPr>
            <a:r>
              <a:rPr lang="en-US" sz="1400" dirty="0">
                <a:solidFill>
                  <a:srgbClr val="096130"/>
                </a:solidFill>
                <a:latin typeface="Aptos" pitchFamily="34" charset="0"/>
                <a:ea typeface="Aptos" pitchFamily="34" charset="-122"/>
                <a:cs typeface="Aptos" pitchFamily="34" charset="-120"/>
              </a:rPr>
              <a:t>Algorithm đưa ra đánh giá nguy cơ OSA và khuyến cáo</a:t>
            </a:r>
            <a:endParaRPr lang="en-US" sz="1400" dirty="0"/>
          </a:p>
        </p:txBody>
      </p:sp>
      <p:sp>
        <p:nvSpPr>
          <p:cNvPr id="17" name="Text 15"/>
          <p:cNvSpPr/>
          <p:nvPr/>
        </p:nvSpPr>
        <p:spPr>
          <a:xfrm>
            <a:off x="765453" y="3990856"/>
            <a:ext cx="4156591" cy="304919"/>
          </a:xfrm>
          <a:prstGeom prst="rect">
            <a:avLst/>
          </a:prstGeom>
          <a:noFill/>
          <a:ln/>
        </p:spPr>
        <p:txBody>
          <a:bodyPr wrap="none" lIns="0" tIns="0" rIns="0" bIns="0" rtlCol="0" anchor="t"/>
          <a:lstStyle/>
          <a:p>
            <a:pPr marL="0" indent="0" algn="l">
              <a:lnSpc>
                <a:spcPts val="2400"/>
              </a:lnSpc>
              <a:buNone/>
            </a:pPr>
            <a:r>
              <a:rPr lang="en-US" sz="1900" b="1" dirty="0">
                <a:solidFill>
                  <a:srgbClr val="064D26"/>
                </a:solidFill>
                <a:latin typeface="Alexandria Bold" pitchFamily="34" charset="0"/>
                <a:ea typeface="Alexandria Bold" pitchFamily="34" charset="-122"/>
                <a:cs typeface="Alexandria Bold" pitchFamily="34" charset="-120"/>
              </a:rPr>
              <a:t>Kết quả nghiên cứu Alshaer 2023</a:t>
            </a:r>
            <a:endParaRPr lang="en-US" sz="1900" dirty="0"/>
          </a:p>
        </p:txBody>
      </p:sp>
      <p:sp>
        <p:nvSpPr>
          <p:cNvPr id="18" name="Text 16"/>
          <p:cNvSpPr/>
          <p:nvPr/>
        </p:nvSpPr>
        <p:spPr>
          <a:xfrm>
            <a:off x="765453" y="4702373"/>
            <a:ext cx="2081689" cy="254198"/>
          </a:xfrm>
          <a:prstGeom prst="rect">
            <a:avLst/>
          </a:prstGeom>
          <a:noFill/>
          <a:ln/>
        </p:spPr>
        <p:txBody>
          <a:bodyPr wrap="none" lIns="0" tIns="0" rIns="0" bIns="0" rtlCol="0" anchor="t"/>
          <a:lstStyle/>
          <a:p>
            <a:pPr marL="0" indent="0" algn="l">
              <a:lnSpc>
                <a:spcPts val="2000"/>
              </a:lnSpc>
              <a:buNone/>
            </a:pPr>
            <a:r>
              <a:rPr lang="en-US" sz="1600" b="1" dirty="0">
                <a:solidFill>
                  <a:srgbClr val="064D26"/>
                </a:solidFill>
                <a:latin typeface="Alexandria Bold" pitchFamily="34" charset="0"/>
                <a:ea typeface="Alexandria Bold" pitchFamily="34" charset="-122"/>
                <a:cs typeface="Alexandria Bold" pitchFamily="34" charset="-120"/>
              </a:rPr>
              <a:t>Hiệu quả chẩn đoán</a:t>
            </a:r>
            <a:endParaRPr lang="en-US" sz="1600" dirty="0"/>
          </a:p>
        </p:txBody>
      </p:sp>
      <p:sp>
        <p:nvSpPr>
          <p:cNvPr id="19" name="Text 17"/>
          <p:cNvSpPr/>
          <p:nvPr/>
        </p:nvSpPr>
        <p:spPr>
          <a:xfrm>
            <a:off x="765453" y="5119211"/>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b="1" dirty="0">
                <a:solidFill>
                  <a:srgbClr val="096130"/>
                </a:solidFill>
                <a:latin typeface="Aptos" pitchFamily="34" charset="0"/>
                <a:ea typeface="Aptos" pitchFamily="34" charset="-122"/>
                <a:cs typeface="Aptos" pitchFamily="34" charset="-120"/>
              </a:rPr>
              <a:t>Accuracy: 81%</a:t>
            </a:r>
            <a:r>
              <a:rPr lang="en-US" sz="1400" dirty="0">
                <a:solidFill>
                  <a:srgbClr val="096130"/>
                </a:solidFill>
                <a:latin typeface="Aptos" pitchFamily="34" charset="0"/>
                <a:ea typeface="Aptos" pitchFamily="34" charset="-122"/>
                <a:cs typeface="Aptos" pitchFamily="34" charset="-120"/>
              </a:rPr>
              <a:t> OSA trung bình-nặng</a:t>
            </a:r>
            <a:endParaRPr lang="en-US" sz="1400" dirty="0"/>
          </a:p>
        </p:txBody>
      </p:sp>
      <p:sp>
        <p:nvSpPr>
          <p:cNvPr id="20" name="Text 18"/>
          <p:cNvSpPr/>
          <p:nvPr/>
        </p:nvSpPr>
        <p:spPr>
          <a:xfrm>
            <a:off x="765453" y="5436275"/>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Sensitivity: 78%</a:t>
            </a:r>
            <a:endParaRPr lang="en-US" sz="1400" dirty="0"/>
          </a:p>
        </p:txBody>
      </p:sp>
      <p:sp>
        <p:nvSpPr>
          <p:cNvPr id="21" name="Text 19"/>
          <p:cNvSpPr/>
          <p:nvPr/>
        </p:nvSpPr>
        <p:spPr>
          <a:xfrm>
            <a:off x="765453" y="5753338"/>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Specificity: 84%</a:t>
            </a:r>
            <a:endParaRPr lang="en-US" sz="1400" dirty="0"/>
          </a:p>
        </p:txBody>
      </p:sp>
      <p:sp>
        <p:nvSpPr>
          <p:cNvPr id="22" name="Text 20"/>
          <p:cNvSpPr/>
          <p:nvPr/>
        </p:nvSpPr>
        <p:spPr>
          <a:xfrm>
            <a:off x="765453" y="6070402"/>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Cải thiện so với self-report</a:t>
            </a:r>
            <a:endParaRPr lang="en-US" sz="1400" dirty="0"/>
          </a:p>
        </p:txBody>
      </p:sp>
      <p:sp>
        <p:nvSpPr>
          <p:cNvPr id="23" name="Text 21"/>
          <p:cNvSpPr/>
          <p:nvPr/>
        </p:nvSpPr>
        <p:spPr>
          <a:xfrm>
            <a:off x="7521178" y="4702373"/>
            <a:ext cx="2033468" cy="254198"/>
          </a:xfrm>
          <a:prstGeom prst="rect">
            <a:avLst/>
          </a:prstGeom>
          <a:noFill/>
          <a:ln/>
        </p:spPr>
        <p:txBody>
          <a:bodyPr wrap="none" lIns="0" tIns="0" rIns="0" bIns="0" rtlCol="0" anchor="t"/>
          <a:lstStyle/>
          <a:p>
            <a:pPr marL="0" indent="0" algn="l">
              <a:lnSpc>
                <a:spcPts val="2000"/>
              </a:lnSpc>
              <a:buNone/>
            </a:pPr>
            <a:r>
              <a:rPr lang="en-US" sz="1600" b="1" dirty="0">
                <a:solidFill>
                  <a:srgbClr val="064D26"/>
                </a:solidFill>
                <a:latin typeface="Alexandria Bold" pitchFamily="34" charset="0"/>
                <a:ea typeface="Alexandria Bold" pitchFamily="34" charset="-122"/>
                <a:cs typeface="Alexandria Bold" pitchFamily="34" charset="-120"/>
              </a:rPr>
              <a:t>Ưu điểm thực tế</a:t>
            </a:r>
            <a:endParaRPr lang="en-US" sz="1600" dirty="0"/>
          </a:p>
        </p:txBody>
      </p:sp>
      <p:sp>
        <p:nvSpPr>
          <p:cNvPr id="24" name="Text 22"/>
          <p:cNvSpPr/>
          <p:nvPr/>
        </p:nvSpPr>
        <p:spPr>
          <a:xfrm>
            <a:off x="7521178" y="5119211"/>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Không cần thêm thiết bị</a:t>
            </a:r>
            <a:endParaRPr lang="en-US" sz="1400" dirty="0"/>
          </a:p>
        </p:txBody>
      </p:sp>
      <p:sp>
        <p:nvSpPr>
          <p:cNvPr id="25" name="Text 23"/>
          <p:cNvSpPr/>
          <p:nvPr/>
        </p:nvSpPr>
        <p:spPr>
          <a:xfrm>
            <a:off x="7521178" y="5436275"/>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Dễ tiếp cận, chi phí thấp</a:t>
            </a:r>
            <a:endParaRPr lang="en-US" sz="1400" dirty="0"/>
          </a:p>
        </p:txBody>
      </p:sp>
      <p:sp>
        <p:nvSpPr>
          <p:cNvPr id="26" name="Text 24"/>
          <p:cNvSpPr/>
          <p:nvPr/>
        </p:nvSpPr>
        <p:spPr>
          <a:xfrm>
            <a:off x="7521178" y="5753338"/>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Phù hợp screening cộng đồng</a:t>
            </a:r>
            <a:endParaRPr lang="en-US" sz="1400" dirty="0"/>
          </a:p>
        </p:txBody>
      </p:sp>
      <p:sp>
        <p:nvSpPr>
          <p:cNvPr id="27" name="Text 25"/>
          <p:cNvSpPr/>
          <p:nvPr/>
        </p:nvSpPr>
        <p:spPr>
          <a:xfrm>
            <a:off x="7521178" y="6070402"/>
            <a:ext cx="6351389" cy="260152"/>
          </a:xfrm>
          <a:prstGeom prst="rect">
            <a:avLst/>
          </a:prstGeom>
          <a:noFill/>
          <a:ln/>
        </p:spPr>
        <p:txBody>
          <a:bodyPr wrap="none" lIns="0" tIns="0" rIns="0" bIns="0" rtlCol="0" anchor="t"/>
          <a:lstStyle/>
          <a:p>
            <a:pPr marL="342900" indent="-342900" algn="l">
              <a:lnSpc>
                <a:spcPts val="2000"/>
              </a:lnSpc>
              <a:buSzPct val="100000"/>
              <a:buChar char="•"/>
            </a:pPr>
            <a:r>
              <a:rPr lang="en-US" sz="1400" dirty="0">
                <a:solidFill>
                  <a:srgbClr val="096130"/>
                </a:solidFill>
                <a:latin typeface="Aptos" pitchFamily="34" charset="0"/>
                <a:ea typeface="Aptos" pitchFamily="34" charset="-122"/>
                <a:cs typeface="Aptos" pitchFamily="34" charset="-120"/>
              </a:rPr>
              <a:t>User-friendly interface</a:t>
            </a:r>
            <a:endParaRPr lang="en-US" sz="1400" dirty="0"/>
          </a:p>
        </p:txBody>
      </p:sp>
      <p:sp>
        <p:nvSpPr>
          <p:cNvPr id="28" name="Shape 26"/>
          <p:cNvSpPr/>
          <p:nvPr/>
        </p:nvSpPr>
        <p:spPr>
          <a:xfrm>
            <a:off x="765453" y="6570464"/>
            <a:ext cx="13099494" cy="691039"/>
          </a:xfrm>
          <a:prstGeom prst="roundRect">
            <a:avLst>
              <a:gd name="adj" fmla="val 9887"/>
            </a:avLst>
          </a:prstGeom>
          <a:solidFill>
            <a:srgbClr val="FFB3B4"/>
          </a:solidFill>
          <a:ln/>
        </p:spPr>
        <p:txBody>
          <a:bodyPr/>
          <a:lstStyle/>
          <a:p>
            <a:endParaRPr lang="en-VN"/>
          </a:p>
        </p:txBody>
      </p:sp>
      <p:pic>
        <p:nvPicPr>
          <p:cNvPr id="29" name="Image 0" descr="preencoded.png"/>
          <p:cNvPicPr>
            <a:picLocks noChangeAspect="1"/>
          </p:cNvPicPr>
          <p:nvPr/>
        </p:nvPicPr>
        <p:blipFill>
          <a:blip r:embed="rId3"/>
          <a:stretch>
            <a:fillRect/>
          </a:stretch>
        </p:blipFill>
        <p:spPr>
          <a:xfrm>
            <a:off x="928092" y="6814185"/>
            <a:ext cx="203240" cy="162639"/>
          </a:xfrm>
          <a:prstGeom prst="rect">
            <a:avLst/>
          </a:prstGeom>
        </p:spPr>
      </p:pic>
      <p:sp>
        <p:nvSpPr>
          <p:cNvPr id="30" name="Text 27"/>
          <p:cNvSpPr/>
          <p:nvPr/>
        </p:nvSpPr>
        <p:spPr>
          <a:xfrm>
            <a:off x="1293971" y="6773704"/>
            <a:ext cx="12408337" cy="260152"/>
          </a:xfrm>
          <a:prstGeom prst="rect">
            <a:avLst/>
          </a:prstGeom>
          <a:noFill/>
          <a:ln/>
        </p:spPr>
        <p:txBody>
          <a:bodyPr wrap="none" lIns="0" tIns="0" rIns="0" bIns="0" rtlCol="0" anchor="t"/>
          <a:lstStyle/>
          <a:p>
            <a:pPr marL="0" indent="0" algn="l">
              <a:lnSpc>
                <a:spcPts val="2000"/>
              </a:lnSpc>
              <a:buNone/>
            </a:pPr>
            <a:r>
              <a:rPr lang="en-US" sz="1400" b="1" dirty="0">
                <a:solidFill>
                  <a:srgbClr val="000000"/>
                </a:solidFill>
                <a:latin typeface="Aptos" pitchFamily="34" charset="0"/>
                <a:ea typeface="Aptos" pitchFamily="34" charset="-122"/>
                <a:cs typeface="Aptos" pitchFamily="34" charset="-120"/>
              </a:rPr>
              <a:t>Hạn chế quan trọng:</a:t>
            </a:r>
            <a:r>
              <a:rPr lang="en-US" sz="1400" dirty="0">
                <a:solidFill>
                  <a:srgbClr val="000000"/>
                </a:solidFill>
                <a:latin typeface="Aptos" pitchFamily="34" charset="0"/>
                <a:ea typeface="Aptos" pitchFamily="34" charset="-122"/>
                <a:cs typeface="Aptos" pitchFamily="34" charset="-120"/>
              </a:rPr>
              <a:t> Chưa đủ độ chính xác để thay thế HSAT/PSG. Cần validation đa trung tâm và trên nhiều quần thể khác nhau trước khi sử dụng rộng rãi.</a:t>
            </a:r>
            <a:endParaRPr lang="en-US" sz="1400" dirty="0"/>
          </a:p>
        </p:txBody>
      </p:sp>
      <p:sp>
        <p:nvSpPr>
          <p:cNvPr id="31" name="Text 28"/>
          <p:cNvSpPr/>
          <p:nvPr/>
        </p:nvSpPr>
        <p:spPr>
          <a:xfrm>
            <a:off x="765453" y="7444502"/>
            <a:ext cx="13099494" cy="260152"/>
          </a:xfrm>
          <a:prstGeom prst="rect">
            <a:avLst/>
          </a:prstGeom>
          <a:noFill/>
          <a:ln/>
        </p:spPr>
        <p:txBody>
          <a:bodyPr wrap="none" lIns="0" tIns="0" rIns="0" bIns="0" rtlCol="0" anchor="t"/>
          <a:lstStyle/>
          <a:p>
            <a:pPr marL="0" indent="0" algn="l">
              <a:lnSpc>
                <a:spcPts val="2000"/>
              </a:lnSpc>
              <a:buNone/>
            </a:pPr>
            <a:r>
              <a:rPr lang="en-US" sz="1400" dirty="0">
                <a:solidFill>
                  <a:srgbClr val="608571"/>
                </a:solidFill>
                <a:latin typeface="Aptos" pitchFamily="34" charset="0"/>
                <a:ea typeface="Aptos" pitchFamily="34" charset="-122"/>
                <a:cs typeface="Aptos" pitchFamily="34" charset="-120"/>
              </a:rPr>
              <a:t>Tiềm năng ứng dụng:</a:t>
            </a:r>
            <a:r>
              <a:rPr lang="en-US" sz="1400" dirty="0">
                <a:solidFill>
                  <a:srgbClr val="096130"/>
                </a:solidFill>
                <a:latin typeface="Aptos" pitchFamily="34" charset="0"/>
                <a:ea typeface="Aptos" pitchFamily="34" charset="-122"/>
                <a:cs typeface="Aptos" pitchFamily="34" charset="-120"/>
              </a:rPr>
              <a:t> Firefly và các app tương tự có thể trở thành công cụ screening đầu tiên, giúp tăng awareness và khuyến khích bệnh nhân tìm kiếm chăm sóc y tế chuyên nghiệp.</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793790" y="572095"/>
            <a:ext cx="7755850" cy="403146"/>
          </a:xfrm>
          <a:prstGeom prst="rect">
            <a:avLst/>
          </a:prstGeom>
          <a:noFill/>
          <a:ln/>
        </p:spPr>
        <p:txBody>
          <a:bodyPr wrap="none" lIns="0" tIns="0" rIns="0" bIns="0" rtlCol="0" anchor="t"/>
          <a:lstStyle/>
          <a:p>
            <a:pPr marL="0" indent="0" algn="l">
              <a:lnSpc>
                <a:spcPts val="3150"/>
              </a:lnSpc>
              <a:buNone/>
            </a:pPr>
            <a:r>
              <a:rPr lang="en-US" sz="2500" b="1" dirty="0">
                <a:solidFill>
                  <a:srgbClr val="064D26"/>
                </a:solidFill>
                <a:latin typeface="Alexandria Bold" pitchFamily="34" charset="0"/>
                <a:ea typeface="Alexandria Bold" pitchFamily="34" charset="-122"/>
                <a:cs typeface="Alexandria Bold" pitchFamily="34" charset="-120"/>
              </a:rPr>
              <a:t>Smartphone Apps - Tổng quan J Clin Med 2024</a:t>
            </a:r>
            <a:endParaRPr lang="en-US" sz="2500" dirty="0"/>
          </a:p>
        </p:txBody>
      </p:sp>
      <p:sp>
        <p:nvSpPr>
          <p:cNvPr id="3" name="Text 1"/>
          <p:cNvSpPr/>
          <p:nvPr/>
        </p:nvSpPr>
        <p:spPr>
          <a:xfrm>
            <a:off x="793790" y="1168718"/>
            <a:ext cx="6062305" cy="322421"/>
          </a:xfrm>
          <a:prstGeom prst="rect">
            <a:avLst/>
          </a:prstGeom>
          <a:noFill/>
          <a:ln/>
        </p:spPr>
        <p:txBody>
          <a:bodyPr wrap="none" lIns="0" tIns="0" rIns="0" bIns="0" rtlCol="0" anchor="t"/>
          <a:lstStyle/>
          <a:p>
            <a:pPr marL="0" indent="0" algn="l">
              <a:lnSpc>
                <a:spcPts val="2500"/>
              </a:lnSpc>
              <a:buNone/>
            </a:pPr>
            <a:r>
              <a:rPr lang="en-US" sz="2000" b="1" dirty="0">
                <a:solidFill>
                  <a:srgbClr val="064D26"/>
                </a:solidFill>
                <a:latin typeface="Alexandria Bold" pitchFamily="34" charset="0"/>
                <a:ea typeface="Alexandria Bold" pitchFamily="34" charset="-122"/>
                <a:cs typeface="Alexandria Bold" pitchFamily="34" charset="-120"/>
              </a:rPr>
              <a:t>Đánh giá toàn diện các ứng dụng smartphone</a:t>
            </a:r>
            <a:endParaRPr lang="en-US" sz="2000" dirty="0"/>
          </a:p>
        </p:txBody>
      </p:sp>
      <p:sp>
        <p:nvSpPr>
          <p:cNvPr id="4" name="Text 2"/>
          <p:cNvSpPr/>
          <p:nvPr/>
        </p:nvSpPr>
        <p:spPr>
          <a:xfrm>
            <a:off x="793790" y="1684615"/>
            <a:ext cx="13042821" cy="206454"/>
          </a:xfrm>
          <a:prstGeom prst="rect">
            <a:avLst/>
          </a:prstGeom>
          <a:noFill/>
          <a:ln/>
        </p:spPr>
        <p:txBody>
          <a:bodyPr wrap="non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Nghiên cứu Boulos 2024 đánh giá hiệu quả của các ứng dụng smartphone trong sàng lọc OSA, so sánh với polysomnography (PSG) làm tiêu chuẩn vàng.</a:t>
            </a:r>
            <a:endParaRPr lang="en-US" sz="1000" dirty="0"/>
          </a:p>
        </p:txBody>
      </p:sp>
      <p:pic>
        <p:nvPicPr>
          <p:cNvPr id="5" name="Image 0" descr="preencoded.png"/>
          <p:cNvPicPr>
            <a:picLocks noChangeAspect="1"/>
          </p:cNvPicPr>
          <p:nvPr/>
        </p:nvPicPr>
        <p:blipFill>
          <a:blip r:embed="rId3"/>
          <a:stretch>
            <a:fillRect/>
          </a:stretch>
        </p:blipFill>
        <p:spPr>
          <a:xfrm>
            <a:off x="793790" y="2036088"/>
            <a:ext cx="322421" cy="322421"/>
          </a:xfrm>
          <a:prstGeom prst="rect">
            <a:avLst/>
          </a:prstGeom>
        </p:spPr>
      </p:pic>
      <p:sp>
        <p:nvSpPr>
          <p:cNvPr id="6" name="Text 3"/>
          <p:cNvSpPr/>
          <p:nvPr/>
        </p:nvSpPr>
        <p:spPr>
          <a:xfrm>
            <a:off x="1277422" y="2112645"/>
            <a:ext cx="2025372"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Microphone-based Apps</a:t>
            </a:r>
            <a:endParaRPr lang="en-US" sz="1250" dirty="0"/>
          </a:p>
        </p:txBody>
      </p:sp>
      <p:sp>
        <p:nvSpPr>
          <p:cNvPr id="7" name="Text 4"/>
          <p:cNvSpPr/>
          <p:nvPr/>
        </p:nvSpPr>
        <p:spPr>
          <a:xfrm>
            <a:off x="1277422" y="2391489"/>
            <a:ext cx="3756422"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Phân tích tiếng ngáy và pattern thở. Sử dụng machine learning để nhận diện abnormal respiratory events từ âm thanh.</a:t>
            </a:r>
            <a:endParaRPr lang="en-US" sz="1000" dirty="0"/>
          </a:p>
        </p:txBody>
      </p:sp>
      <p:pic>
        <p:nvPicPr>
          <p:cNvPr id="8" name="Image 1" descr="preencoded.png"/>
          <p:cNvPicPr>
            <a:picLocks noChangeAspect="1"/>
          </p:cNvPicPr>
          <p:nvPr/>
        </p:nvPicPr>
        <p:blipFill>
          <a:blip r:embed="rId4"/>
          <a:stretch>
            <a:fillRect/>
          </a:stretch>
        </p:blipFill>
        <p:spPr>
          <a:xfrm>
            <a:off x="5195054" y="2036088"/>
            <a:ext cx="322421" cy="322421"/>
          </a:xfrm>
          <a:prstGeom prst="rect">
            <a:avLst/>
          </a:prstGeom>
        </p:spPr>
      </p:pic>
      <p:sp>
        <p:nvSpPr>
          <p:cNvPr id="9" name="Text 5"/>
          <p:cNvSpPr/>
          <p:nvPr/>
        </p:nvSpPr>
        <p:spPr>
          <a:xfrm>
            <a:off x="5678686" y="2112645"/>
            <a:ext cx="1668423"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Motion Sensor Apps</a:t>
            </a:r>
            <a:endParaRPr lang="en-US" sz="1250" dirty="0"/>
          </a:p>
        </p:txBody>
      </p:sp>
      <p:sp>
        <p:nvSpPr>
          <p:cNvPr id="10" name="Text 6"/>
          <p:cNvSpPr/>
          <p:nvPr/>
        </p:nvSpPr>
        <p:spPr>
          <a:xfrm>
            <a:off x="5678686" y="2391489"/>
            <a:ext cx="3756541"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Sử dụng accelerometer và gyroscope để phát hiện movement và arousal patterns liên quan đến OSA episodes.</a:t>
            </a:r>
            <a:endParaRPr lang="en-US" sz="1000" dirty="0"/>
          </a:p>
        </p:txBody>
      </p:sp>
      <p:pic>
        <p:nvPicPr>
          <p:cNvPr id="11" name="Image 2" descr="preencoded.png"/>
          <p:cNvPicPr>
            <a:picLocks noChangeAspect="1"/>
          </p:cNvPicPr>
          <p:nvPr/>
        </p:nvPicPr>
        <p:blipFill>
          <a:blip r:embed="rId5"/>
          <a:stretch>
            <a:fillRect/>
          </a:stretch>
        </p:blipFill>
        <p:spPr>
          <a:xfrm>
            <a:off x="9596438" y="2036088"/>
            <a:ext cx="322421" cy="322421"/>
          </a:xfrm>
          <a:prstGeom prst="rect">
            <a:avLst/>
          </a:prstGeom>
        </p:spPr>
      </p:pic>
      <p:sp>
        <p:nvSpPr>
          <p:cNvPr id="12" name="Text 7"/>
          <p:cNvSpPr/>
          <p:nvPr/>
        </p:nvSpPr>
        <p:spPr>
          <a:xfrm>
            <a:off x="10080069" y="2112645"/>
            <a:ext cx="1819989"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Multimodal Approach</a:t>
            </a:r>
            <a:endParaRPr lang="en-US" sz="1250" dirty="0"/>
          </a:p>
        </p:txBody>
      </p:sp>
      <p:sp>
        <p:nvSpPr>
          <p:cNvPr id="13" name="Text 8"/>
          <p:cNvSpPr/>
          <p:nvPr/>
        </p:nvSpPr>
        <p:spPr>
          <a:xfrm>
            <a:off x="10080069" y="2391489"/>
            <a:ext cx="3756541"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Kết hợp cả âm thanh và chuyển động để nâng cao độ chính xác phát hiện OSA events.</a:t>
            </a:r>
            <a:endParaRPr lang="en-US" sz="1000" dirty="0"/>
          </a:p>
        </p:txBody>
      </p:sp>
      <p:sp>
        <p:nvSpPr>
          <p:cNvPr id="14" name="Text 9"/>
          <p:cNvSpPr/>
          <p:nvPr/>
        </p:nvSpPr>
        <p:spPr>
          <a:xfrm>
            <a:off x="793790" y="2997875"/>
            <a:ext cx="2907030"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Kết quả nghiên cứu tổng hợp</a:t>
            </a:r>
            <a:endParaRPr lang="en-US" sz="1500" dirty="0"/>
          </a:p>
        </p:txBody>
      </p:sp>
      <p:sp>
        <p:nvSpPr>
          <p:cNvPr id="15" name="Text 10"/>
          <p:cNvSpPr/>
          <p:nvPr/>
        </p:nvSpPr>
        <p:spPr>
          <a:xfrm>
            <a:off x="2120265" y="4271605"/>
            <a:ext cx="1586746" cy="322421"/>
          </a:xfrm>
          <a:prstGeom prst="rect">
            <a:avLst/>
          </a:prstGeom>
          <a:noFill/>
          <a:ln/>
        </p:spPr>
        <p:txBody>
          <a:bodyPr wrap="none" lIns="0" tIns="0" rIns="0" bIns="0" rtlCol="0" anchor="t"/>
          <a:lstStyle/>
          <a:p>
            <a:pPr marL="0" indent="0" algn="ctr">
              <a:lnSpc>
                <a:spcPts val="2500"/>
              </a:lnSpc>
              <a:buNone/>
            </a:pPr>
            <a:r>
              <a:rPr lang="en-US" sz="2500" b="1" dirty="0">
                <a:solidFill>
                  <a:srgbClr val="096130"/>
                </a:solidFill>
                <a:latin typeface="Alexandria Bold" pitchFamily="34" charset="0"/>
                <a:ea typeface="Alexandria Bold" pitchFamily="34" charset="-122"/>
                <a:cs typeface="Alexandria Bold" pitchFamily="34" charset="-120"/>
              </a:rPr>
              <a:t>75%</a:t>
            </a:r>
            <a:endParaRPr lang="en-US" sz="2500" dirty="0"/>
          </a:p>
        </p:txBody>
      </p:sp>
      <p:pic>
        <p:nvPicPr>
          <p:cNvPr id="16" name="Image 3" descr="preencoded.png"/>
          <p:cNvPicPr>
            <a:picLocks noChangeAspect="1"/>
          </p:cNvPicPr>
          <p:nvPr/>
        </p:nvPicPr>
        <p:blipFill>
          <a:blip r:embed="rId6"/>
          <a:stretch>
            <a:fillRect/>
          </a:stretch>
        </p:blipFill>
        <p:spPr>
          <a:xfrm>
            <a:off x="1946196" y="3465314"/>
            <a:ext cx="1935123" cy="1935123"/>
          </a:xfrm>
          <a:prstGeom prst="rect">
            <a:avLst/>
          </a:prstGeom>
        </p:spPr>
      </p:pic>
      <p:sp>
        <p:nvSpPr>
          <p:cNvPr id="17" name="Text 11"/>
          <p:cNvSpPr/>
          <p:nvPr/>
        </p:nvSpPr>
        <p:spPr>
          <a:xfrm>
            <a:off x="2107525" y="5561528"/>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AUC trung bình</a:t>
            </a:r>
            <a:endParaRPr lang="en-US" sz="1250" dirty="0"/>
          </a:p>
        </p:txBody>
      </p:sp>
      <p:sp>
        <p:nvSpPr>
          <p:cNvPr id="18" name="Text 12"/>
          <p:cNvSpPr/>
          <p:nvPr/>
        </p:nvSpPr>
        <p:spPr>
          <a:xfrm>
            <a:off x="793790" y="5840373"/>
            <a:ext cx="4240054"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Phát hiện OSA trung bình-nặng</a:t>
            </a:r>
            <a:endParaRPr lang="en-US" sz="1000" dirty="0"/>
          </a:p>
        </p:txBody>
      </p:sp>
      <p:sp>
        <p:nvSpPr>
          <p:cNvPr id="19" name="Text 13"/>
          <p:cNvSpPr/>
          <p:nvPr/>
        </p:nvSpPr>
        <p:spPr>
          <a:xfrm>
            <a:off x="6521648" y="4271605"/>
            <a:ext cx="1586746" cy="322421"/>
          </a:xfrm>
          <a:prstGeom prst="rect">
            <a:avLst/>
          </a:prstGeom>
          <a:noFill/>
          <a:ln/>
        </p:spPr>
        <p:txBody>
          <a:bodyPr wrap="none" lIns="0" tIns="0" rIns="0" bIns="0" rtlCol="0" anchor="t"/>
          <a:lstStyle/>
          <a:p>
            <a:pPr marL="0" indent="0" algn="ctr">
              <a:lnSpc>
                <a:spcPts val="2500"/>
              </a:lnSpc>
              <a:buNone/>
            </a:pPr>
            <a:r>
              <a:rPr lang="en-US" sz="2500" b="1" dirty="0">
                <a:solidFill>
                  <a:srgbClr val="096130"/>
                </a:solidFill>
                <a:latin typeface="Alexandria Bold" pitchFamily="34" charset="0"/>
                <a:ea typeface="Alexandria Bold" pitchFamily="34" charset="-122"/>
                <a:cs typeface="Alexandria Bold" pitchFamily="34" charset="-120"/>
              </a:rPr>
              <a:t>82%</a:t>
            </a:r>
            <a:endParaRPr lang="en-US" sz="2500" dirty="0"/>
          </a:p>
        </p:txBody>
      </p:sp>
      <p:pic>
        <p:nvPicPr>
          <p:cNvPr id="20" name="Image 4" descr="preencoded.png"/>
          <p:cNvPicPr>
            <a:picLocks noChangeAspect="1"/>
          </p:cNvPicPr>
          <p:nvPr/>
        </p:nvPicPr>
        <p:blipFill>
          <a:blip r:embed="rId7"/>
          <a:stretch>
            <a:fillRect/>
          </a:stretch>
        </p:blipFill>
        <p:spPr>
          <a:xfrm>
            <a:off x="6347579" y="3465314"/>
            <a:ext cx="1935123" cy="1935123"/>
          </a:xfrm>
          <a:prstGeom prst="rect">
            <a:avLst/>
          </a:prstGeom>
        </p:spPr>
      </p:pic>
      <p:sp>
        <p:nvSpPr>
          <p:cNvPr id="21" name="Text 14"/>
          <p:cNvSpPr/>
          <p:nvPr/>
        </p:nvSpPr>
        <p:spPr>
          <a:xfrm>
            <a:off x="6508790" y="5561528"/>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Độ nhạy</a:t>
            </a:r>
            <a:endParaRPr lang="en-US" sz="1250" dirty="0"/>
          </a:p>
        </p:txBody>
      </p:sp>
      <p:sp>
        <p:nvSpPr>
          <p:cNvPr id="22" name="Text 15"/>
          <p:cNvSpPr/>
          <p:nvPr/>
        </p:nvSpPr>
        <p:spPr>
          <a:xfrm>
            <a:off x="5195054" y="5840373"/>
            <a:ext cx="424017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Sensitivity cao nhưng...</a:t>
            </a:r>
            <a:endParaRPr lang="en-US" sz="1000" dirty="0"/>
          </a:p>
        </p:txBody>
      </p:sp>
      <p:sp>
        <p:nvSpPr>
          <p:cNvPr id="23" name="Text 16"/>
          <p:cNvSpPr/>
          <p:nvPr/>
        </p:nvSpPr>
        <p:spPr>
          <a:xfrm>
            <a:off x="10923032" y="4271605"/>
            <a:ext cx="1586746" cy="322421"/>
          </a:xfrm>
          <a:prstGeom prst="rect">
            <a:avLst/>
          </a:prstGeom>
          <a:noFill/>
          <a:ln/>
        </p:spPr>
        <p:txBody>
          <a:bodyPr wrap="none" lIns="0" tIns="0" rIns="0" bIns="0" rtlCol="0" anchor="t"/>
          <a:lstStyle/>
          <a:p>
            <a:pPr marL="0" indent="0" algn="ctr">
              <a:lnSpc>
                <a:spcPts val="2500"/>
              </a:lnSpc>
              <a:buNone/>
            </a:pPr>
            <a:r>
              <a:rPr lang="en-US" sz="2500" b="1" dirty="0">
                <a:solidFill>
                  <a:srgbClr val="096130"/>
                </a:solidFill>
                <a:latin typeface="Alexandria Bold" pitchFamily="34" charset="0"/>
                <a:ea typeface="Alexandria Bold" pitchFamily="34" charset="-122"/>
                <a:cs typeface="Alexandria Bold" pitchFamily="34" charset="-120"/>
              </a:rPr>
              <a:t>64%</a:t>
            </a:r>
            <a:endParaRPr lang="en-US" sz="2500" dirty="0"/>
          </a:p>
        </p:txBody>
      </p:sp>
      <p:pic>
        <p:nvPicPr>
          <p:cNvPr id="24" name="Image 5" descr="preencoded.png"/>
          <p:cNvPicPr>
            <a:picLocks noChangeAspect="1"/>
          </p:cNvPicPr>
          <p:nvPr/>
        </p:nvPicPr>
        <p:blipFill>
          <a:blip r:embed="rId8"/>
          <a:stretch>
            <a:fillRect/>
          </a:stretch>
        </p:blipFill>
        <p:spPr>
          <a:xfrm>
            <a:off x="10748962" y="3465314"/>
            <a:ext cx="1935123" cy="1935123"/>
          </a:xfrm>
          <a:prstGeom prst="rect">
            <a:avLst/>
          </a:prstGeom>
        </p:spPr>
      </p:pic>
      <p:sp>
        <p:nvSpPr>
          <p:cNvPr id="25" name="Text 17"/>
          <p:cNvSpPr/>
          <p:nvPr/>
        </p:nvSpPr>
        <p:spPr>
          <a:xfrm>
            <a:off x="10910173" y="5561528"/>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Độ đặc hiệu</a:t>
            </a:r>
            <a:endParaRPr lang="en-US" sz="1250" dirty="0"/>
          </a:p>
        </p:txBody>
      </p:sp>
      <p:sp>
        <p:nvSpPr>
          <p:cNvPr id="26" name="Text 18"/>
          <p:cNvSpPr/>
          <p:nvPr/>
        </p:nvSpPr>
        <p:spPr>
          <a:xfrm>
            <a:off x="9596438" y="5840373"/>
            <a:ext cx="424017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Specificity còn hạn chế</a:t>
            </a:r>
            <a:endParaRPr lang="en-US" sz="1000" dirty="0"/>
          </a:p>
        </p:txBody>
      </p:sp>
      <p:sp>
        <p:nvSpPr>
          <p:cNvPr id="27" name="Text 19"/>
          <p:cNvSpPr/>
          <p:nvPr/>
        </p:nvSpPr>
        <p:spPr>
          <a:xfrm>
            <a:off x="793790" y="6320790"/>
            <a:ext cx="1679019" cy="201454"/>
          </a:xfrm>
          <a:prstGeom prst="rect">
            <a:avLst/>
          </a:prstGeom>
          <a:noFill/>
          <a:ln/>
        </p:spPr>
        <p:txBody>
          <a:bodyPr wrap="none" lIns="0" tIns="0" rIns="0" bIns="0" rtlCol="0" anchor="t"/>
          <a:lstStyle/>
          <a:p>
            <a:pPr marL="0" indent="0" algn="l">
              <a:lnSpc>
                <a:spcPts val="1550"/>
              </a:lnSpc>
              <a:buNone/>
            </a:pPr>
            <a:r>
              <a:rPr lang="en-US" sz="1250" b="1" dirty="0">
                <a:solidFill>
                  <a:srgbClr val="064D26"/>
                </a:solidFill>
                <a:latin typeface="Alexandria Bold" pitchFamily="34" charset="0"/>
                <a:ea typeface="Alexandria Bold" pitchFamily="34" charset="-122"/>
                <a:cs typeface="Alexandria Bold" pitchFamily="34" charset="-120"/>
              </a:rPr>
              <a:t>Khuyến cáo sử dụng</a:t>
            </a:r>
            <a:endParaRPr lang="en-US" sz="1250" dirty="0"/>
          </a:p>
        </p:txBody>
      </p:sp>
      <p:sp>
        <p:nvSpPr>
          <p:cNvPr id="28" name="Text 20"/>
          <p:cNvSpPr/>
          <p:nvPr/>
        </p:nvSpPr>
        <p:spPr>
          <a:xfrm>
            <a:off x="793790" y="6651188"/>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Dùng cho tự sàng lọc ban đầu</a:t>
            </a:r>
            <a:endParaRPr lang="en-US" sz="1000" dirty="0"/>
          </a:p>
        </p:txBody>
      </p:sp>
      <p:sp>
        <p:nvSpPr>
          <p:cNvPr id="29" name="Text 21"/>
          <p:cNvSpPr/>
          <p:nvPr/>
        </p:nvSpPr>
        <p:spPr>
          <a:xfrm>
            <a:off x="793790" y="690276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Kết hợp với bảng hỏi STOP-Bang</a:t>
            </a:r>
            <a:endParaRPr lang="en-US" sz="1000" dirty="0"/>
          </a:p>
        </p:txBody>
      </p:sp>
      <p:sp>
        <p:nvSpPr>
          <p:cNvPr id="30" name="Text 22"/>
          <p:cNvSpPr/>
          <p:nvPr/>
        </p:nvSpPr>
        <p:spPr>
          <a:xfrm>
            <a:off x="793790" y="715434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Không thay thế chẩn đoán chuyên nghiệp</a:t>
            </a:r>
            <a:endParaRPr lang="en-US" sz="1000" dirty="0"/>
          </a:p>
        </p:txBody>
      </p:sp>
      <p:sp>
        <p:nvSpPr>
          <p:cNvPr id="31" name="Text 23"/>
          <p:cNvSpPr/>
          <p:nvPr/>
        </p:nvSpPr>
        <p:spPr>
          <a:xfrm>
            <a:off x="793790" y="740592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Tăng awareness về OSA</a:t>
            </a:r>
            <a:endParaRPr lang="en-US" sz="1000" dirty="0"/>
          </a:p>
        </p:txBody>
      </p:sp>
      <p:sp>
        <p:nvSpPr>
          <p:cNvPr id="32" name="Text 24"/>
          <p:cNvSpPr/>
          <p:nvPr/>
        </p:nvSpPr>
        <p:spPr>
          <a:xfrm>
            <a:off x="7480102" y="6320790"/>
            <a:ext cx="1612583" cy="201454"/>
          </a:xfrm>
          <a:prstGeom prst="rect">
            <a:avLst/>
          </a:prstGeom>
          <a:noFill/>
          <a:ln/>
        </p:spPr>
        <p:txBody>
          <a:bodyPr wrap="none" lIns="0" tIns="0" rIns="0" bIns="0" rtlCol="0" anchor="t"/>
          <a:lstStyle/>
          <a:p>
            <a:pPr marL="0" indent="0" algn="l">
              <a:lnSpc>
                <a:spcPts val="1550"/>
              </a:lnSpc>
              <a:buNone/>
            </a:pPr>
            <a:r>
              <a:rPr lang="en-US" sz="1250" b="1" dirty="0">
                <a:solidFill>
                  <a:srgbClr val="064D26"/>
                </a:solidFill>
                <a:latin typeface="Alexandria Bold" pitchFamily="34" charset="0"/>
                <a:ea typeface="Alexandria Bold" pitchFamily="34" charset="-122"/>
                <a:cs typeface="Alexandria Bold" pitchFamily="34" charset="-120"/>
              </a:rPr>
              <a:t>Hướng phát triển</a:t>
            </a:r>
            <a:endParaRPr lang="en-US" sz="1250" dirty="0"/>
          </a:p>
        </p:txBody>
      </p:sp>
      <p:sp>
        <p:nvSpPr>
          <p:cNvPr id="33" name="Text 25"/>
          <p:cNvSpPr/>
          <p:nvPr/>
        </p:nvSpPr>
        <p:spPr>
          <a:xfrm>
            <a:off x="7480102" y="6651188"/>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Cải thiện algorithm AI</a:t>
            </a:r>
            <a:endParaRPr lang="en-US" sz="1000" dirty="0"/>
          </a:p>
        </p:txBody>
      </p:sp>
      <p:sp>
        <p:nvSpPr>
          <p:cNvPr id="34" name="Text 26"/>
          <p:cNvSpPr/>
          <p:nvPr/>
        </p:nvSpPr>
        <p:spPr>
          <a:xfrm>
            <a:off x="7480102" y="690276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Validation trên quần thể lớn</a:t>
            </a:r>
            <a:endParaRPr lang="en-US" sz="1000" dirty="0"/>
          </a:p>
        </p:txBody>
      </p:sp>
      <p:sp>
        <p:nvSpPr>
          <p:cNvPr id="35" name="Text 27"/>
          <p:cNvSpPr/>
          <p:nvPr/>
        </p:nvSpPr>
        <p:spPr>
          <a:xfrm>
            <a:off x="7480102" y="715434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Tích hợp oximetry data</a:t>
            </a:r>
            <a:endParaRPr lang="en-US" sz="1000" dirty="0"/>
          </a:p>
        </p:txBody>
      </p:sp>
      <p:sp>
        <p:nvSpPr>
          <p:cNvPr id="36" name="Text 28"/>
          <p:cNvSpPr/>
          <p:nvPr/>
        </p:nvSpPr>
        <p:spPr>
          <a:xfrm>
            <a:off x="7480102" y="740592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Standardization protocols</a:t>
            </a:r>
            <a:endParaRPr lang="en-US"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93790" y="733425"/>
            <a:ext cx="7668578" cy="434102"/>
          </a:xfrm>
          <a:prstGeom prst="rect">
            <a:avLst/>
          </a:prstGeom>
          <a:noFill/>
          <a:ln/>
        </p:spPr>
        <p:txBody>
          <a:bodyPr wrap="none" lIns="0" tIns="0" rIns="0" bIns="0" rtlCol="0" anchor="t"/>
          <a:lstStyle/>
          <a:p>
            <a:pPr marL="0" indent="0" algn="l">
              <a:lnSpc>
                <a:spcPts val="3400"/>
              </a:lnSpc>
              <a:buNone/>
            </a:pPr>
            <a:r>
              <a:rPr lang="en-US" sz="2700" b="1" dirty="0">
                <a:solidFill>
                  <a:srgbClr val="064D26"/>
                </a:solidFill>
                <a:latin typeface="Alexandria Bold" pitchFamily="34" charset="0"/>
                <a:ea typeface="Alexandria Bold" pitchFamily="34" charset="-122"/>
                <a:cs typeface="Alexandria Bold" pitchFamily="34" charset="-120"/>
              </a:rPr>
              <a:t>AASM Khuyến cáo 2025 về Consumer Apps</a:t>
            </a:r>
            <a:endParaRPr lang="en-US" sz="2700" dirty="0"/>
          </a:p>
        </p:txBody>
      </p:sp>
      <p:sp>
        <p:nvSpPr>
          <p:cNvPr id="3" name="Text 1"/>
          <p:cNvSpPr/>
          <p:nvPr/>
        </p:nvSpPr>
        <p:spPr>
          <a:xfrm>
            <a:off x="793790" y="1375886"/>
            <a:ext cx="4516636" cy="347305"/>
          </a:xfrm>
          <a:prstGeom prst="rect">
            <a:avLst/>
          </a:prstGeom>
          <a:noFill/>
          <a:ln/>
        </p:spPr>
        <p:txBody>
          <a:bodyPr wrap="none" lIns="0" tIns="0" rIns="0" bIns="0" rtlCol="0" anchor="t"/>
          <a:lstStyle/>
          <a:p>
            <a:pPr marL="0" indent="0" algn="l">
              <a:lnSpc>
                <a:spcPts val="2700"/>
              </a:lnSpc>
              <a:buNone/>
            </a:pPr>
            <a:r>
              <a:rPr lang="en-US" sz="2150" b="1" dirty="0">
                <a:solidFill>
                  <a:srgbClr val="064D26"/>
                </a:solidFill>
                <a:latin typeface="Alexandria Bold" pitchFamily="34" charset="0"/>
                <a:ea typeface="Alexandria Bold" pitchFamily="34" charset="-122"/>
                <a:cs typeface="Alexandria Bold" pitchFamily="34" charset="-120"/>
              </a:rPr>
              <a:t>Quan điểm chính thức từ AASM</a:t>
            </a:r>
            <a:endParaRPr lang="en-US" sz="2150" dirty="0"/>
          </a:p>
        </p:txBody>
      </p:sp>
      <p:sp>
        <p:nvSpPr>
          <p:cNvPr id="4" name="Text 2"/>
          <p:cNvSpPr/>
          <p:nvPr/>
        </p:nvSpPr>
        <p:spPr>
          <a:xfrm>
            <a:off x="793790" y="1931551"/>
            <a:ext cx="13042821" cy="222290"/>
          </a:xfrm>
          <a:prstGeom prst="rect">
            <a:avLst/>
          </a:prstGeom>
          <a:noFill/>
          <a:ln/>
        </p:spPr>
        <p:txBody>
          <a:bodyPr wrap="none" lIns="0" tIns="0" rIns="0" bIns="0" rtlCol="0" anchor="t"/>
          <a:lstStyle/>
          <a:p>
            <a:pPr marL="0" indent="0" algn="l">
              <a:lnSpc>
                <a:spcPts val="1750"/>
              </a:lnSpc>
              <a:buNone/>
            </a:pPr>
            <a:r>
              <a:rPr lang="en-US" sz="1400" dirty="0">
                <a:solidFill>
                  <a:srgbClr val="096130"/>
                </a:solidFill>
                <a:latin typeface="Aptos" pitchFamily="34" charset="0"/>
                <a:ea typeface="Aptos" pitchFamily="34" charset="-122"/>
                <a:cs typeface="Aptos" pitchFamily="34" charset="-120"/>
              </a:rPr>
              <a:t>American Academy of Sleep Medicine (AASM) đưa ra position statement quan trọng năm 2025 về việc sử dụng consumer sleep technology trong thực hành lâm sàng.</a:t>
            </a:r>
            <a:endParaRPr lang="en-US" sz="1400" dirty="0"/>
          </a:p>
        </p:txBody>
      </p:sp>
      <p:sp>
        <p:nvSpPr>
          <p:cNvPr id="5" name="Shape 3"/>
          <p:cNvSpPr/>
          <p:nvPr/>
        </p:nvSpPr>
        <p:spPr>
          <a:xfrm>
            <a:off x="793790" y="2310051"/>
            <a:ext cx="6451997" cy="1192173"/>
          </a:xfrm>
          <a:prstGeom prst="roundRect">
            <a:avLst>
              <a:gd name="adj" fmla="val 4895"/>
            </a:avLst>
          </a:prstGeom>
          <a:solidFill>
            <a:srgbClr val="FFFFFF"/>
          </a:solidFill>
          <a:ln w="15240">
            <a:solidFill>
              <a:srgbClr val="C7D0CB"/>
            </a:solidFill>
            <a:prstDash val="solid"/>
          </a:ln>
        </p:spPr>
        <p:txBody>
          <a:bodyPr/>
          <a:lstStyle/>
          <a:p>
            <a:endParaRPr lang="en-VN"/>
          </a:p>
        </p:txBody>
      </p:sp>
      <p:pic>
        <p:nvPicPr>
          <p:cNvPr id="6" name="Image 0" descr="preencoded.png"/>
          <p:cNvPicPr>
            <a:picLocks noChangeAspect="1"/>
          </p:cNvPicPr>
          <p:nvPr/>
        </p:nvPicPr>
        <p:blipFill>
          <a:blip r:embed="rId3"/>
          <a:stretch>
            <a:fillRect/>
          </a:stretch>
        </p:blipFill>
        <p:spPr>
          <a:xfrm>
            <a:off x="725686" y="2241947"/>
            <a:ext cx="166688" cy="166688"/>
          </a:xfrm>
          <a:prstGeom prst="rect">
            <a:avLst/>
          </a:prstGeom>
        </p:spPr>
      </p:pic>
      <p:pic>
        <p:nvPicPr>
          <p:cNvPr id="7" name="Image 1" descr="preencoded.png"/>
          <p:cNvPicPr>
            <a:picLocks noChangeAspect="1"/>
          </p:cNvPicPr>
          <p:nvPr/>
        </p:nvPicPr>
        <p:blipFill>
          <a:blip r:embed="rId3"/>
          <a:stretch>
            <a:fillRect/>
          </a:stretch>
        </p:blipFill>
        <p:spPr>
          <a:xfrm>
            <a:off x="7147203" y="3403640"/>
            <a:ext cx="166688" cy="166688"/>
          </a:xfrm>
          <a:prstGeom prst="rect">
            <a:avLst/>
          </a:prstGeom>
        </p:spPr>
      </p:pic>
      <p:sp>
        <p:nvSpPr>
          <p:cNvPr id="8" name="Text 4"/>
          <p:cNvSpPr/>
          <p:nvPr/>
        </p:nvSpPr>
        <p:spPr>
          <a:xfrm>
            <a:off x="1017389" y="2533650"/>
            <a:ext cx="2919532" cy="217051"/>
          </a:xfrm>
          <a:prstGeom prst="rect">
            <a:avLst/>
          </a:prstGeom>
          <a:noFill/>
          <a:ln/>
        </p:spPr>
        <p:txBody>
          <a:bodyPr wrap="none" lIns="0" tIns="0" rIns="0" bIns="0" rtlCol="0" anchor="t"/>
          <a:lstStyle/>
          <a:p>
            <a:pPr marL="0" indent="0" algn="l">
              <a:lnSpc>
                <a:spcPts val="1700"/>
              </a:lnSpc>
              <a:buNone/>
            </a:pPr>
            <a:r>
              <a:rPr lang="en-US" sz="1350" b="1" dirty="0">
                <a:solidFill>
                  <a:srgbClr val="096130"/>
                </a:solidFill>
                <a:latin typeface="Alexandria Bold" pitchFamily="34" charset="0"/>
                <a:ea typeface="Alexandria Bold" pitchFamily="34" charset="-122"/>
                <a:cs typeface="Alexandria Bold" pitchFamily="34" charset="-120"/>
              </a:rPr>
              <a:t>Về Consumer Apps và Wearables</a:t>
            </a:r>
            <a:endParaRPr lang="en-US" sz="1350" dirty="0"/>
          </a:p>
        </p:txBody>
      </p:sp>
      <p:sp>
        <p:nvSpPr>
          <p:cNvPr id="9" name="Text 5"/>
          <p:cNvSpPr/>
          <p:nvPr/>
        </p:nvSpPr>
        <p:spPr>
          <a:xfrm>
            <a:off x="1017389" y="2834045"/>
            <a:ext cx="6004798" cy="444579"/>
          </a:xfrm>
          <a:prstGeom prst="rect">
            <a:avLst/>
          </a:prstGeom>
          <a:noFill/>
          <a:ln/>
        </p:spPr>
        <p:txBody>
          <a:bodyPr wrap="square" lIns="0" tIns="0" rIns="0" bIns="0" rtlCol="0" anchor="t"/>
          <a:lstStyle/>
          <a:p>
            <a:pPr marL="0" indent="0" algn="l">
              <a:lnSpc>
                <a:spcPts val="1750"/>
              </a:lnSpc>
              <a:buNone/>
            </a:pPr>
            <a:r>
              <a:rPr lang="en-US" sz="1200" dirty="0">
                <a:solidFill>
                  <a:srgbClr val="096130"/>
                </a:solidFill>
                <a:latin typeface="Aptos" pitchFamily="34" charset="0"/>
                <a:ea typeface="Aptos" pitchFamily="34" charset="-122"/>
                <a:cs typeface="Aptos" pitchFamily="34" charset="-120"/>
              </a:rPr>
              <a:t>"Consumer apps và wearable devices hiện tại </a:t>
            </a:r>
            <a:r>
              <a:rPr lang="en-US" sz="1200" b="1" dirty="0">
                <a:solidFill>
                  <a:srgbClr val="096130"/>
                </a:solidFill>
                <a:latin typeface="Aptos" pitchFamily="34" charset="0"/>
                <a:ea typeface="Aptos" pitchFamily="34" charset="-122"/>
                <a:cs typeface="Aptos" pitchFamily="34" charset="-120"/>
              </a:rPr>
              <a:t>chưa được xác thực đầy đủ</a:t>
            </a:r>
            <a:r>
              <a:rPr lang="en-US" sz="1200" dirty="0">
                <a:solidFill>
                  <a:srgbClr val="096130"/>
                </a:solidFill>
                <a:latin typeface="Aptos" pitchFamily="34" charset="0"/>
                <a:ea typeface="Aptos" pitchFamily="34" charset="-122"/>
                <a:cs typeface="Aptos" pitchFamily="34" charset="-120"/>
              </a:rPr>
              <a:t> và không nên dùng thay thế PSG hoặc HSAT trong chẩn đoán OSA."</a:t>
            </a:r>
            <a:endParaRPr lang="en-US" sz="1200" dirty="0"/>
          </a:p>
        </p:txBody>
      </p:sp>
      <p:sp>
        <p:nvSpPr>
          <p:cNvPr id="10" name="Shape 6"/>
          <p:cNvSpPr/>
          <p:nvPr/>
        </p:nvSpPr>
        <p:spPr>
          <a:xfrm>
            <a:off x="7384613" y="2310051"/>
            <a:ext cx="6451997" cy="1192173"/>
          </a:xfrm>
          <a:prstGeom prst="roundRect">
            <a:avLst>
              <a:gd name="adj" fmla="val 4895"/>
            </a:avLst>
          </a:prstGeom>
          <a:solidFill>
            <a:srgbClr val="FFFFFF"/>
          </a:solidFill>
          <a:ln w="15240">
            <a:solidFill>
              <a:srgbClr val="C7D0CB"/>
            </a:solidFill>
            <a:prstDash val="solid"/>
          </a:ln>
        </p:spPr>
        <p:txBody>
          <a:bodyPr/>
          <a:lstStyle/>
          <a:p>
            <a:endParaRPr lang="en-VN"/>
          </a:p>
        </p:txBody>
      </p:sp>
      <p:pic>
        <p:nvPicPr>
          <p:cNvPr id="11" name="Image 2" descr="preencoded.png"/>
          <p:cNvPicPr>
            <a:picLocks noChangeAspect="1"/>
          </p:cNvPicPr>
          <p:nvPr/>
        </p:nvPicPr>
        <p:blipFill>
          <a:blip r:embed="rId3"/>
          <a:stretch>
            <a:fillRect/>
          </a:stretch>
        </p:blipFill>
        <p:spPr>
          <a:xfrm>
            <a:off x="7316510" y="2241947"/>
            <a:ext cx="166688" cy="166688"/>
          </a:xfrm>
          <a:prstGeom prst="rect">
            <a:avLst/>
          </a:prstGeom>
        </p:spPr>
      </p:pic>
      <p:pic>
        <p:nvPicPr>
          <p:cNvPr id="12" name="Image 3" descr="preencoded.png"/>
          <p:cNvPicPr>
            <a:picLocks noChangeAspect="1"/>
          </p:cNvPicPr>
          <p:nvPr/>
        </p:nvPicPr>
        <p:blipFill>
          <a:blip r:embed="rId3"/>
          <a:stretch>
            <a:fillRect/>
          </a:stretch>
        </p:blipFill>
        <p:spPr>
          <a:xfrm>
            <a:off x="13738027" y="3403640"/>
            <a:ext cx="166688" cy="166688"/>
          </a:xfrm>
          <a:prstGeom prst="rect">
            <a:avLst/>
          </a:prstGeom>
        </p:spPr>
      </p:pic>
      <p:sp>
        <p:nvSpPr>
          <p:cNvPr id="13" name="Text 7"/>
          <p:cNvSpPr/>
          <p:nvPr/>
        </p:nvSpPr>
        <p:spPr>
          <a:xfrm>
            <a:off x="7608213" y="2533650"/>
            <a:ext cx="1886307" cy="217051"/>
          </a:xfrm>
          <a:prstGeom prst="rect">
            <a:avLst/>
          </a:prstGeom>
          <a:noFill/>
          <a:ln/>
        </p:spPr>
        <p:txBody>
          <a:bodyPr wrap="none" lIns="0" tIns="0" rIns="0" bIns="0" rtlCol="0" anchor="t"/>
          <a:lstStyle/>
          <a:p>
            <a:pPr marL="0" indent="0" algn="l">
              <a:lnSpc>
                <a:spcPts val="1700"/>
              </a:lnSpc>
              <a:buNone/>
            </a:pPr>
            <a:r>
              <a:rPr lang="en-US" sz="1350" b="1" dirty="0">
                <a:solidFill>
                  <a:srgbClr val="096130"/>
                </a:solidFill>
                <a:latin typeface="Alexandria Bold" pitchFamily="34" charset="0"/>
                <a:ea typeface="Alexandria Bold" pitchFamily="34" charset="-122"/>
                <a:cs typeface="Alexandria Bold" pitchFamily="34" charset="-120"/>
              </a:rPr>
              <a:t>Về Clinical Validation</a:t>
            </a:r>
            <a:endParaRPr lang="en-US" sz="1350" dirty="0"/>
          </a:p>
        </p:txBody>
      </p:sp>
      <p:sp>
        <p:nvSpPr>
          <p:cNvPr id="14" name="Text 8"/>
          <p:cNvSpPr/>
          <p:nvPr/>
        </p:nvSpPr>
        <p:spPr>
          <a:xfrm>
            <a:off x="7608213" y="2834045"/>
            <a:ext cx="6004798" cy="444579"/>
          </a:xfrm>
          <a:prstGeom prst="rect">
            <a:avLst/>
          </a:prstGeom>
          <a:noFill/>
          <a:ln/>
        </p:spPr>
        <p:txBody>
          <a:bodyPr wrap="square" lIns="0" tIns="0" rIns="0" bIns="0" rtlCol="0" anchor="t"/>
          <a:lstStyle/>
          <a:p>
            <a:pPr marL="0" indent="0" algn="l">
              <a:lnSpc>
                <a:spcPts val="1750"/>
              </a:lnSpc>
              <a:buNone/>
            </a:pPr>
            <a:r>
              <a:rPr lang="en-US" sz="1200" dirty="0">
                <a:solidFill>
                  <a:srgbClr val="096130"/>
                </a:solidFill>
                <a:latin typeface="Aptos" pitchFamily="34" charset="0"/>
                <a:ea typeface="Aptos" pitchFamily="34" charset="-122"/>
                <a:cs typeface="Aptos" pitchFamily="34" charset="-120"/>
              </a:rPr>
              <a:t>"Chỉ nên sử dụng các công cụ đã được </a:t>
            </a:r>
            <a:r>
              <a:rPr lang="en-US" sz="1200" b="1" dirty="0">
                <a:solidFill>
                  <a:srgbClr val="096130"/>
                </a:solidFill>
                <a:latin typeface="Aptos" pitchFamily="34" charset="0"/>
                <a:ea typeface="Aptos" pitchFamily="34" charset="-122"/>
                <a:cs typeface="Aptos" pitchFamily="34" charset="-120"/>
              </a:rPr>
              <a:t>lâm sàng xác thực</a:t>
            </a:r>
            <a:r>
              <a:rPr lang="en-US" sz="1200" dirty="0">
                <a:solidFill>
                  <a:srgbClr val="096130"/>
                </a:solidFill>
                <a:latin typeface="Aptos" pitchFamily="34" charset="0"/>
                <a:ea typeface="Aptos" pitchFamily="34" charset="-122"/>
                <a:cs typeface="Aptos" pitchFamily="34" charset="-120"/>
              </a:rPr>
              <a:t> (clinically validated) với bằng chứng khoa học mạnh mẽ."</a:t>
            </a:r>
            <a:endParaRPr lang="en-US" sz="1200" dirty="0"/>
          </a:p>
        </p:txBody>
      </p:sp>
      <p:sp>
        <p:nvSpPr>
          <p:cNvPr id="15" name="Text 9"/>
          <p:cNvSpPr/>
          <p:nvPr/>
        </p:nvSpPr>
        <p:spPr>
          <a:xfrm>
            <a:off x="793790" y="3710583"/>
            <a:ext cx="3081338" cy="260390"/>
          </a:xfrm>
          <a:prstGeom prst="rect">
            <a:avLst/>
          </a:prstGeom>
          <a:noFill/>
          <a:ln/>
        </p:spPr>
        <p:txBody>
          <a:bodyPr wrap="none" lIns="0" tIns="0" rIns="0" bIns="0" rtlCol="0" anchor="t"/>
          <a:lstStyle/>
          <a:p>
            <a:pPr marL="0" indent="0" algn="l">
              <a:lnSpc>
                <a:spcPts val="2050"/>
              </a:lnSpc>
              <a:buNone/>
            </a:pPr>
            <a:r>
              <a:rPr lang="en-US" sz="1600" b="1" dirty="0">
                <a:solidFill>
                  <a:srgbClr val="064D26"/>
                </a:solidFill>
                <a:latin typeface="Alexandria Bold" pitchFamily="34" charset="0"/>
                <a:ea typeface="Alexandria Bold" pitchFamily="34" charset="-122"/>
                <a:cs typeface="Alexandria Bold" pitchFamily="34" charset="-120"/>
              </a:rPr>
              <a:t>Khuyến nghị cụ thể từ AASM</a:t>
            </a:r>
            <a:endParaRPr lang="en-US" sz="1600" dirty="0"/>
          </a:p>
        </p:txBody>
      </p:sp>
      <p:sp>
        <p:nvSpPr>
          <p:cNvPr id="16" name="Shape 10"/>
          <p:cNvSpPr/>
          <p:nvPr/>
        </p:nvSpPr>
        <p:spPr>
          <a:xfrm>
            <a:off x="793790" y="4179332"/>
            <a:ext cx="312539" cy="312539"/>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17" name="Text 11"/>
          <p:cNvSpPr/>
          <p:nvPr/>
        </p:nvSpPr>
        <p:spPr>
          <a:xfrm>
            <a:off x="845820" y="4205347"/>
            <a:ext cx="208359" cy="260390"/>
          </a:xfrm>
          <a:prstGeom prst="rect">
            <a:avLst/>
          </a:prstGeom>
          <a:noFill/>
          <a:ln/>
        </p:spPr>
        <p:txBody>
          <a:bodyPr wrap="none" lIns="0" tIns="0" rIns="0" bIns="0" rtlCol="0" anchor="t"/>
          <a:lstStyle/>
          <a:p>
            <a:pPr marL="0" indent="0" algn="ctr">
              <a:lnSpc>
                <a:spcPts val="1600"/>
              </a:lnSpc>
              <a:buNone/>
            </a:pPr>
            <a:r>
              <a:rPr lang="en-US" sz="1600" b="1" dirty="0">
                <a:solidFill>
                  <a:srgbClr val="096130"/>
                </a:solidFill>
                <a:latin typeface="Alexandria Bold" pitchFamily="34" charset="0"/>
                <a:ea typeface="Alexandria Bold" pitchFamily="34" charset="-122"/>
                <a:cs typeface="Alexandria Bold" pitchFamily="34" charset="-120"/>
              </a:rPr>
              <a:t>1</a:t>
            </a:r>
            <a:endParaRPr lang="en-US" sz="1600" dirty="0"/>
          </a:p>
        </p:txBody>
      </p:sp>
      <p:sp>
        <p:nvSpPr>
          <p:cNvPr id="18" name="Text 12"/>
          <p:cNvSpPr/>
          <p:nvPr/>
        </p:nvSpPr>
        <p:spPr>
          <a:xfrm>
            <a:off x="1245156" y="4227076"/>
            <a:ext cx="2163842" cy="217051"/>
          </a:xfrm>
          <a:prstGeom prst="rect">
            <a:avLst/>
          </a:prstGeom>
          <a:noFill/>
          <a:ln/>
        </p:spPr>
        <p:txBody>
          <a:bodyPr wrap="none" lIns="0" tIns="0" rIns="0" bIns="0" rtlCol="0" anchor="t"/>
          <a:lstStyle/>
          <a:p>
            <a:pPr marL="0" indent="0" algn="l">
              <a:lnSpc>
                <a:spcPts val="1700"/>
              </a:lnSpc>
              <a:buNone/>
            </a:pPr>
            <a:r>
              <a:rPr lang="en-US" sz="1350" b="1" dirty="0">
                <a:solidFill>
                  <a:srgbClr val="096130"/>
                </a:solidFill>
                <a:latin typeface="Alexandria Bold" pitchFamily="34" charset="0"/>
                <a:ea typeface="Alexandria Bold" pitchFamily="34" charset="-122"/>
                <a:cs typeface="Alexandria Bold" pitchFamily="34" charset="-120"/>
              </a:rPr>
              <a:t>Screening và Awareness</a:t>
            </a:r>
            <a:endParaRPr lang="en-US" sz="1350" dirty="0"/>
          </a:p>
        </p:txBody>
      </p:sp>
      <p:sp>
        <p:nvSpPr>
          <p:cNvPr id="19" name="Text 13"/>
          <p:cNvSpPr/>
          <p:nvPr/>
        </p:nvSpPr>
        <p:spPr>
          <a:xfrm>
            <a:off x="1245156" y="4527471"/>
            <a:ext cx="3780473" cy="444579"/>
          </a:xfrm>
          <a:prstGeom prst="rect">
            <a:avLst/>
          </a:prstGeom>
          <a:noFill/>
          <a:ln/>
        </p:spPr>
        <p:txBody>
          <a:bodyPr wrap="square" lIns="0" tIns="0" rIns="0" bIns="0" rtlCol="0" anchor="t"/>
          <a:lstStyle/>
          <a:p>
            <a:pPr marL="0" indent="0" algn="l">
              <a:lnSpc>
                <a:spcPts val="1750"/>
              </a:lnSpc>
              <a:buNone/>
            </a:pPr>
            <a:r>
              <a:rPr lang="en-US" sz="1400" dirty="0">
                <a:solidFill>
                  <a:srgbClr val="096130"/>
                </a:solidFill>
                <a:latin typeface="Aptos" pitchFamily="34" charset="0"/>
                <a:ea typeface="Aptos" pitchFamily="34" charset="-122"/>
                <a:cs typeface="Aptos" pitchFamily="34" charset="-120"/>
              </a:rPr>
              <a:t>Consumer apps có thể được sử dụng để tăng nhận thức về OSA và khuyến khích tự sàng lọc ban đầu</a:t>
            </a:r>
            <a:endParaRPr lang="en-US" sz="1400" dirty="0"/>
          </a:p>
        </p:txBody>
      </p:sp>
      <p:sp>
        <p:nvSpPr>
          <p:cNvPr id="20" name="Shape 14"/>
          <p:cNvSpPr/>
          <p:nvPr/>
        </p:nvSpPr>
        <p:spPr>
          <a:xfrm>
            <a:off x="5199221" y="4179332"/>
            <a:ext cx="312539" cy="312539"/>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21" name="Text 15"/>
          <p:cNvSpPr/>
          <p:nvPr/>
        </p:nvSpPr>
        <p:spPr>
          <a:xfrm>
            <a:off x="5251252" y="4205347"/>
            <a:ext cx="208359" cy="260390"/>
          </a:xfrm>
          <a:prstGeom prst="rect">
            <a:avLst/>
          </a:prstGeom>
          <a:noFill/>
          <a:ln/>
        </p:spPr>
        <p:txBody>
          <a:bodyPr wrap="none" lIns="0" tIns="0" rIns="0" bIns="0" rtlCol="0" anchor="t"/>
          <a:lstStyle/>
          <a:p>
            <a:pPr marL="0" indent="0" algn="ctr">
              <a:lnSpc>
                <a:spcPts val="1600"/>
              </a:lnSpc>
              <a:buNone/>
            </a:pPr>
            <a:r>
              <a:rPr lang="en-US" sz="1600" b="1" dirty="0">
                <a:solidFill>
                  <a:srgbClr val="096130"/>
                </a:solidFill>
                <a:latin typeface="Alexandria Bold" pitchFamily="34" charset="0"/>
                <a:ea typeface="Alexandria Bold" pitchFamily="34" charset="-122"/>
                <a:cs typeface="Alexandria Bold" pitchFamily="34" charset="-120"/>
              </a:rPr>
              <a:t>2</a:t>
            </a:r>
            <a:endParaRPr lang="en-US" sz="1600" dirty="0"/>
          </a:p>
        </p:txBody>
      </p:sp>
      <p:sp>
        <p:nvSpPr>
          <p:cNvPr id="22" name="Text 16"/>
          <p:cNvSpPr/>
          <p:nvPr/>
        </p:nvSpPr>
        <p:spPr>
          <a:xfrm>
            <a:off x="5650587" y="4227076"/>
            <a:ext cx="1931908" cy="217051"/>
          </a:xfrm>
          <a:prstGeom prst="rect">
            <a:avLst/>
          </a:prstGeom>
          <a:noFill/>
          <a:ln/>
        </p:spPr>
        <p:txBody>
          <a:bodyPr wrap="none" lIns="0" tIns="0" rIns="0" bIns="0" rtlCol="0" anchor="t"/>
          <a:lstStyle/>
          <a:p>
            <a:pPr marL="0" indent="0" algn="l">
              <a:lnSpc>
                <a:spcPts val="1700"/>
              </a:lnSpc>
              <a:buNone/>
            </a:pPr>
            <a:r>
              <a:rPr lang="en-US" sz="1350" b="1" dirty="0">
                <a:solidFill>
                  <a:srgbClr val="096130"/>
                </a:solidFill>
                <a:latin typeface="Alexandria Bold" pitchFamily="34" charset="0"/>
                <a:ea typeface="Alexandria Bold" pitchFamily="34" charset="-122"/>
                <a:cs typeface="Alexandria Bold" pitchFamily="34" charset="-120"/>
              </a:rPr>
              <a:t>Bằng chứng khoa học</a:t>
            </a:r>
            <a:endParaRPr lang="en-US" sz="1350" dirty="0"/>
          </a:p>
        </p:txBody>
      </p:sp>
      <p:sp>
        <p:nvSpPr>
          <p:cNvPr id="23" name="Text 17"/>
          <p:cNvSpPr/>
          <p:nvPr/>
        </p:nvSpPr>
        <p:spPr>
          <a:xfrm>
            <a:off x="5650587" y="4527471"/>
            <a:ext cx="3780473" cy="444579"/>
          </a:xfrm>
          <a:prstGeom prst="rect">
            <a:avLst/>
          </a:prstGeom>
          <a:noFill/>
          <a:ln/>
        </p:spPr>
        <p:txBody>
          <a:bodyPr wrap="square" lIns="0" tIns="0" rIns="0" bIns="0" rtlCol="0" anchor="t"/>
          <a:lstStyle/>
          <a:p>
            <a:pPr marL="0" indent="0" algn="l">
              <a:lnSpc>
                <a:spcPts val="1750"/>
              </a:lnSpc>
              <a:buNone/>
            </a:pPr>
            <a:r>
              <a:rPr lang="en-US" sz="1400" dirty="0">
                <a:solidFill>
                  <a:srgbClr val="096130"/>
                </a:solidFill>
                <a:latin typeface="Aptos" pitchFamily="34" charset="0"/>
                <a:ea typeface="Aptos" pitchFamily="34" charset="-122"/>
                <a:cs typeface="Aptos" pitchFamily="34" charset="-120"/>
              </a:rPr>
              <a:t>Cần validation studies nghiêm ngặt, peer-reviewed, với sample size đủ lớn trước khi áp dụng lâm sàng</a:t>
            </a:r>
            <a:endParaRPr lang="en-US" sz="1400" dirty="0"/>
          </a:p>
        </p:txBody>
      </p:sp>
      <p:sp>
        <p:nvSpPr>
          <p:cNvPr id="24" name="Shape 18"/>
          <p:cNvSpPr/>
          <p:nvPr/>
        </p:nvSpPr>
        <p:spPr>
          <a:xfrm>
            <a:off x="9604653" y="4179332"/>
            <a:ext cx="312539" cy="312539"/>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25" name="Text 19"/>
          <p:cNvSpPr/>
          <p:nvPr/>
        </p:nvSpPr>
        <p:spPr>
          <a:xfrm>
            <a:off x="9656683" y="4205347"/>
            <a:ext cx="208359" cy="260390"/>
          </a:xfrm>
          <a:prstGeom prst="rect">
            <a:avLst/>
          </a:prstGeom>
          <a:noFill/>
          <a:ln/>
        </p:spPr>
        <p:txBody>
          <a:bodyPr wrap="none" lIns="0" tIns="0" rIns="0" bIns="0" rtlCol="0" anchor="t"/>
          <a:lstStyle/>
          <a:p>
            <a:pPr marL="0" indent="0" algn="ctr">
              <a:lnSpc>
                <a:spcPts val="1600"/>
              </a:lnSpc>
              <a:buNone/>
            </a:pPr>
            <a:r>
              <a:rPr lang="en-US" sz="1600" b="1" dirty="0">
                <a:solidFill>
                  <a:srgbClr val="096130"/>
                </a:solidFill>
                <a:latin typeface="Alexandria Bold" pitchFamily="34" charset="0"/>
                <a:ea typeface="Alexandria Bold" pitchFamily="34" charset="-122"/>
                <a:cs typeface="Alexandria Bold" pitchFamily="34" charset="-120"/>
              </a:rPr>
              <a:t>3</a:t>
            </a:r>
            <a:endParaRPr lang="en-US" sz="1600" dirty="0"/>
          </a:p>
        </p:txBody>
      </p:sp>
      <p:sp>
        <p:nvSpPr>
          <p:cNvPr id="26" name="Text 20"/>
          <p:cNvSpPr/>
          <p:nvPr/>
        </p:nvSpPr>
        <p:spPr>
          <a:xfrm>
            <a:off x="10056019" y="4227076"/>
            <a:ext cx="1736646" cy="217051"/>
          </a:xfrm>
          <a:prstGeom prst="rect">
            <a:avLst/>
          </a:prstGeom>
          <a:noFill/>
          <a:ln/>
        </p:spPr>
        <p:txBody>
          <a:bodyPr wrap="none" lIns="0" tIns="0" rIns="0" bIns="0" rtlCol="0" anchor="t"/>
          <a:lstStyle/>
          <a:p>
            <a:pPr marL="0" indent="0" algn="l">
              <a:lnSpc>
                <a:spcPts val="1700"/>
              </a:lnSpc>
              <a:buNone/>
            </a:pPr>
            <a:r>
              <a:rPr lang="en-US" sz="1350" b="1" dirty="0">
                <a:solidFill>
                  <a:srgbClr val="096130"/>
                </a:solidFill>
                <a:latin typeface="Alexandria Bold" pitchFamily="34" charset="0"/>
                <a:ea typeface="Alexandria Bold" pitchFamily="34" charset="-122"/>
                <a:cs typeface="Alexandria Bold" pitchFamily="34" charset="-120"/>
              </a:rPr>
              <a:t>Patient education</a:t>
            </a:r>
            <a:endParaRPr lang="en-US" sz="1350" dirty="0"/>
          </a:p>
        </p:txBody>
      </p:sp>
      <p:sp>
        <p:nvSpPr>
          <p:cNvPr id="27" name="Text 21"/>
          <p:cNvSpPr/>
          <p:nvPr/>
        </p:nvSpPr>
        <p:spPr>
          <a:xfrm>
            <a:off x="10056019" y="4527471"/>
            <a:ext cx="3780473" cy="444579"/>
          </a:xfrm>
          <a:prstGeom prst="rect">
            <a:avLst/>
          </a:prstGeom>
          <a:noFill/>
          <a:ln/>
        </p:spPr>
        <p:txBody>
          <a:bodyPr wrap="square" lIns="0" tIns="0" rIns="0" bIns="0" rtlCol="0" anchor="t"/>
          <a:lstStyle/>
          <a:p>
            <a:pPr marL="0" indent="0" algn="l">
              <a:lnSpc>
                <a:spcPts val="1750"/>
              </a:lnSpc>
              <a:buNone/>
            </a:pPr>
            <a:r>
              <a:rPr lang="en-US" sz="1400" dirty="0">
                <a:solidFill>
                  <a:srgbClr val="096130"/>
                </a:solidFill>
                <a:latin typeface="Aptos" pitchFamily="34" charset="0"/>
                <a:ea typeface="Aptos" pitchFamily="34" charset="-122"/>
                <a:cs typeface="Aptos" pitchFamily="34" charset="-120"/>
              </a:rPr>
              <a:t>Bác sĩ cần giáo dục bệnh nhân về giới hạn của consumer technology và tầm quan trọng của chẩn đoán chuyên nghiệp</a:t>
            </a:r>
            <a:endParaRPr lang="en-US" sz="1400" dirty="0"/>
          </a:p>
        </p:txBody>
      </p:sp>
      <p:sp>
        <p:nvSpPr>
          <p:cNvPr id="28" name="Text 22"/>
          <p:cNvSpPr/>
          <p:nvPr/>
        </p:nvSpPr>
        <p:spPr>
          <a:xfrm>
            <a:off x="793790" y="5267087"/>
            <a:ext cx="2083951" cy="260390"/>
          </a:xfrm>
          <a:prstGeom prst="rect">
            <a:avLst/>
          </a:prstGeom>
          <a:noFill/>
          <a:ln/>
        </p:spPr>
        <p:txBody>
          <a:bodyPr wrap="none" lIns="0" tIns="0" rIns="0" bIns="0" rtlCol="0" anchor="t"/>
          <a:lstStyle/>
          <a:p>
            <a:pPr marL="0" indent="0" algn="l">
              <a:lnSpc>
                <a:spcPts val="2050"/>
              </a:lnSpc>
              <a:buNone/>
            </a:pPr>
            <a:r>
              <a:rPr lang="en-US" sz="1600" b="1" dirty="0">
                <a:solidFill>
                  <a:srgbClr val="064D26"/>
                </a:solidFill>
                <a:latin typeface="Alexandria Bold" pitchFamily="34" charset="0"/>
                <a:ea typeface="Alexandria Bold" pitchFamily="34" charset="-122"/>
                <a:cs typeface="Alexandria Bold" pitchFamily="34" charset="-120"/>
              </a:rPr>
              <a:t>Tiêu chí Validation</a:t>
            </a:r>
            <a:endParaRPr lang="en-US" sz="1600" dirty="0"/>
          </a:p>
        </p:txBody>
      </p:sp>
      <p:sp>
        <p:nvSpPr>
          <p:cNvPr id="29" name="Text 23"/>
          <p:cNvSpPr/>
          <p:nvPr/>
        </p:nvSpPr>
        <p:spPr>
          <a:xfrm>
            <a:off x="793790" y="5666303"/>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So sánh với PSG reference standard</a:t>
            </a:r>
            <a:endParaRPr lang="en-US" sz="1400" dirty="0"/>
          </a:p>
        </p:txBody>
      </p:sp>
      <p:sp>
        <p:nvSpPr>
          <p:cNvPr id="30" name="Text 24"/>
          <p:cNvSpPr/>
          <p:nvPr/>
        </p:nvSpPr>
        <p:spPr>
          <a:xfrm>
            <a:off x="793790" y="5937171"/>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Multi-center, diverse population</a:t>
            </a:r>
            <a:endParaRPr lang="en-US" sz="1400" dirty="0"/>
          </a:p>
        </p:txBody>
      </p:sp>
      <p:sp>
        <p:nvSpPr>
          <p:cNvPr id="31" name="Text 25"/>
          <p:cNvSpPr/>
          <p:nvPr/>
        </p:nvSpPr>
        <p:spPr>
          <a:xfrm>
            <a:off x="793790" y="6208038"/>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Peer-reviewed publication</a:t>
            </a:r>
            <a:endParaRPr lang="en-US" sz="1400" dirty="0"/>
          </a:p>
        </p:txBody>
      </p:sp>
      <p:sp>
        <p:nvSpPr>
          <p:cNvPr id="32" name="Text 26"/>
          <p:cNvSpPr/>
          <p:nvPr/>
        </p:nvSpPr>
        <p:spPr>
          <a:xfrm>
            <a:off x="793790" y="6478905"/>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FDA approval nếu dùng chẩn đoán</a:t>
            </a:r>
            <a:endParaRPr lang="en-US" sz="1400" dirty="0"/>
          </a:p>
        </p:txBody>
      </p:sp>
      <p:sp>
        <p:nvSpPr>
          <p:cNvPr id="33" name="Text 27"/>
          <p:cNvSpPr/>
          <p:nvPr/>
        </p:nvSpPr>
        <p:spPr>
          <a:xfrm>
            <a:off x="7492246" y="5267087"/>
            <a:ext cx="2570559" cy="260390"/>
          </a:xfrm>
          <a:prstGeom prst="rect">
            <a:avLst/>
          </a:prstGeom>
          <a:noFill/>
          <a:ln/>
        </p:spPr>
        <p:txBody>
          <a:bodyPr wrap="none" lIns="0" tIns="0" rIns="0" bIns="0" rtlCol="0" anchor="t"/>
          <a:lstStyle/>
          <a:p>
            <a:pPr marL="0" indent="0" algn="l">
              <a:lnSpc>
                <a:spcPts val="2050"/>
              </a:lnSpc>
              <a:buNone/>
            </a:pPr>
            <a:r>
              <a:rPr lang="en-US" sz="1600" b="1" dirty="0">
                <a:solidFill>
                  <a:srgbClr val="064D26"/>
                </a:solidFill>
                <a:latin typeface="Alexandria Bold" pitchFamily="34" charset="0"/>
                <a:ea typeface="Alexandria Bold" pitchFamily="34" charset="-122"/>
                <a:cs typeface="Alexandria Bold" pitchFamily="34" charset="-120"/>
              </a:rPr>
              <a:t>Role trong Primary Care</a:t>
            </a:r>
            <a:endParaRPr lang="en-US" sz="1600" dirty="0"/>
          </a:p>
        </p:txBody>
      </p:sp>
      <p:sp>
        <p:nvSpPr>
          <p:cNvPr id="34" name="Text 28"/>
          <p:cNvSpPr/>
          <p:nvPr/>
        </p:nvSpPr>
        <p:spPr>
          <a:xfrm>
            <a:off x="7492246" y="5666303"/>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Pre-screening tool</a:t>
            </a:r>
            <a:endParaRPr lang="en-US" sz="1400" dirty="0"/>
          </a:p>
        </p:txBody>
      </p:sp>
      <p:sp>
        <p:nvSpPr>
          <p:cNvPr id="35" name="Text 29"/>
          <p:cNvSpPr/>
          <p:nvPr/>
        </p:nvSpPr>
        <p:spPr>
          <a:xfrm>
            <a:off x="7492246" y="5937171"/>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Patient engagement</a:t>
            </a:r>
            <a:endParaRPr lang="en-US" sz="1400" dirty="0"/>
          </a:p>
        </p:txBody>
      </p:sp>
      <p:sp>
        <p:nvSpPr>
          <p:cNvPr id="36" name="Text 30"/>
          <p:cNvSpPr/>
          <p:nvPr/>
        </p:nvSpPr>
        <p:spPr>
          <a:xfrm>
            <a:off x="7492246" y="6208038"/>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Triaging cho specialist referral</a:t>
            </a:r>
            <a:endParaRPr lang="en-US" sz="1400" dirty="0"/>
          </a:p>
        </p:txBody>
      </p:sp>
      <p:sp>
        <p:nvSpPr>
          <p:cNvPr id="37" name="Text 31"/>
          <p:cNvSpPr/>
          <p:nvPr/>
        </p:nvSpPr>
        <p:spPr>
          <a:xfrm>
            <a:off x="7492246" y="6478905"/>
            <a:ext cx="6351984" cy="222290"/>
          </a:xfrm>
          <a:prstGeom prst="rect">
            <a:avLst/>
          </a:prstGeom>
          <a:noFill/>
          <a:ln/>
        </p:spPr>
        <p:txBody>
          <a:bodyPr wrap="none" lIns="0" tIns="0" rIns="0" bIns="0" rtlCol="0" anchor="t"/>
          <a:lstStyle/>
          <a:p>
            <a:pPr marL="342900" indent="-342900" algn="l">
              <a:lnSpc>
                <a:spcPts val="1750"/>
              </a:lnSpc>
              <a:buSzPct val="100000"/>
              <a:buChar char="•"/>
            </a:pPr>
            <a:r>
              <a:rPr lang="en-US" sz="1400" dirty="0">
                <a:solidFill>
                  <a:srgbClr val="096130"/>
                </a:solidFill>
                <a:latin typeface="Aptos" pitchFamily="34" charset="0"/>
                <a:ea typeface="Aptos" pitchFamily="34" charset="-122"/>
                <a:cs typeface="Aptos" pitchFamily="34" charset="-120"/>
              </a:rPr>
              <a:t>Educational purpose</a:t>
            </a:r>
            <a:endParaRPr lang="en-US" sz="1400" dirty="0"/>
          </a:p>
        </p:txBody>
      </p:sp>
      <p:sp>
        <p:nvSpPr>
          <p:cNvPr id="38" name="Shape 32"/>
          <p:cNvSpPr/>
          <p:nvPr/>
        </p:nvSpPr>
        <p:spPr>
          <a:xfrm>
            <a:off x="793790" y="6905982"/>
            <a:ext cx="13042821" cy="590193"/>
          </a:xfrm>
          <a:prstGeom prst="roundRect">
            <a:avLst>
              <a:gd name="adj" fmla="val 9887"/>
            </a:avLst>
          </a:prstGeom>
          <a:solidFill>
            <a:srgbClr val="FCF2B5"/>
          </a:solidFill>
          <a:ln/>
        </p:spPr>
        <p:txBody>
          <a:bodyPr/>
          <a:lstStyle/>
          <a:p>
            <a:endParaRPr lang="en-VN"/>
          </a:p>
        </p:txBody>
      </p:sp>
      <p:pic>
        <p:nvPicPr>
          <p:cNvPr id="39" name="Image 4" descr="preencoded.png"/>
          <p:cNvPicPr>
            <a:picLocks noChangeAspect="1"/>
          </p:cNvPicPr>
          <p:nvPr/>
        </p:nvPicPr>
        <p:blipFill>
          <a:blip r:embed="rId4"/>
          <a:stretch>
            <a:fillRect/>
          </a:stretch>
        </p:blipFill>
        <p:spPr>
          <a:xfrm>
            <a:off x="932617" y="7110293"/>
            <a:ext cx="173593" cy="138827"/>
          </a:xfrm>
          <a:prstGeom prst="rect">
            <a:avLst/>
          </a:prstGeom>
        </p:spPr>
      </p:pic>
      <p:sp>
        <p:nvSpPr>
          <p:cNvPr id="40" name="Text 33"/>
          <p:cNvSpPr/>
          <p:nvPr/>
        </p:nvSpPr>
        <p:spPr>
          <a:xfrm>
            <a:off x="1245037" y="7079456"/>
            <a:ext cx="12452747" cy="222290"/>
          </a:xfrm>
          <a:prstGeom prst="rect">
            <a:avLst/>
          </a:prstGeom>
          <a:noFill/>
          <a:ln/>
        </p:spPr>
        <p:txBody>
          <a:bodyPr wrap="none" lIns="0" tIns="0" rIns="0" bIns="0" rtlCol="0" anchor="t"/>
          <a:lstStyle/>
          <a:p>
            <a:pPr marL="0" indent="0" algn="l">
              <a:lnSpc>
                <a:spcPts val="1750"/>
              </a:lnSpc>
              <a:buNone/>
            </a:pPr>
            <a:r>
              <a:rPr lang="en-US" sz="1200" b="1" dirty="0">
                <a:solidFill>
                  <a:srgbClr val="000000"/>
                </a:solidFill>
                <a:latin typeface="Aptos" pitchFamily="34" charset="0"/>
                <a:ea typeface="Aptos" pitchFamily="34" charset="-122"/>
                <a:cs typeface="Aptos" pitchFamily="34" charset="-120"/>
              </a:rPr>
              <a:t>Thông điệp quan trọng:</a:t>
            </a:r>
            <a:r>
              <a:rPr lang="en-US" sz="1200" dirty="0">
                <a:solidFill>
                  <a:srgbClr val="000000"/>
                </a:solidFill>
                <a:latin typeface="Aptos" pitchFamily="34" charset="0"/>
                <a:ea typeface="Aptos" pitchFamily="34" charset="-122"/>
                <a:cs typeface="Aptos" pitchFamily="34" charset="-120"/>
              </a:rPr>
              <a:t> AASM nhấn mạnh tầm quan trọng của evidence-based medicine và cảnh báo không nên dựa hoàn toàn vào consumer technology trong chẩn đoán OSA.</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793790" y="666036"/>
            <a:ext cx="6876693" cy="403146"/>
          </a:xfrm>
          <a:prstGeom prst="rect">
            <a:avLst/>
          </a:prstGeom>
          <a:noFill/>
          <a:ln/>
        </p:spPr>
        <p:txBody>
          <a:bodyPr wrap="none" lIns="0" tIns="0" rIns="0" bIns="0" rtlCol="0" anchor="t"/>
          <a:lstStyle/>
          <a:p>
            <a:pPr marL="0" indent="0" algn="l">
              <a:lnSpc>
                <a:spcPts val="3150"/>
              </a:lnSpc>
              <a:buNone/>
            </a:pPr>
            <a:r>
              <a:rPr lang="en-US" sz="2500" b="1" dirty="0">
                <a:solidFill>
                  <a:srgbClr val="064D26"/>
                </a:solidFill>
                <a:latin typeface="Alexandria Bold" pitchFamily="34" charset="0"/>
                <a:ea typeface="Alexandria Bold" pitchFamily="34" charset="-122"/>
                <a:cs typeface="Alexandria Bold" pitchFamily="34" charset="-120"/>
              </a:rPr>
              <a:t>EHR Integration - Nghiên cứu SLEEP 2025</a:t>
            </a:r>
            <a:endParaRPr lang="en-US" sz="2500" dirty="0"/>
          </a:p>
        </p:txBody>
      </p:sp>
      <p:sp>
        <p:nvSpPr>
          <p:cNvPr id="3" name="Text 1"/>
          <p:cNvSpPr/>
          <p:nvPr/>
        </p:nvSpPr>
        <p:spPr>
          <a:xfrm>
            <a:off x="793790" y="1262658"/>
            <a:ext cx="4295894" cy="322421"/>
          </a:xfrm>
          <a:prstGeom prst="rect">
            <a:avLst/>
          </a:prstGeom>
          <a:noFill/>
          <a:ln/>
        </p:spPr>
        <p:txBody>
          <a:bodyPr wrap="none" lIns="0" tIns="0" rIns="0" bIns="0" rtlCol="0" anchor="t"/>
          <a:lstStyle/>
          <a:p>
            <a:pPr marL="0" indent="0" algn="l">
              <a:lnSpc>
                <a:spcPts val="2500"/>
              </a:lnSpc>
              <a:buNone/>
            </a:pPr>
            <a:r>
              <a:rPr lang="en-US" sz="2000" b="1" dirty="0">
                <a:solidFill>
                  <a:srgbClr val="064D26"/>
                </a:solidFill>
                <a:latin typeface="Alexandria Bold" pitchFamily="34" charset="0"/>
                <a:ea typeface="Alexandria Bold" pitchFamily="34" charset="-122"/>
                <a:cs typeface="Alexandria Bold" pitchFamily="34" charset="-120"/>
              </a:rPr>
              <a:t>Tích hợp Hồ sơ Sức khỏe Điện tử</a:t>
            </a:r>
            <a:endParaRPr lang="en-US" sz="2000" dirty="0"/>
          </a:p>
        </p:txBody>
      </p:sp>
      <p:sp>
        <p:nvSpPr>
          <p:cNvPr id="4" name="Text 2"/>
          <p:cNvSpPr/>
          <p:nvPr/>
        </p:nvSpPr>
        <p:spPr>
          <a:xfrm>
            <a:off x="793790" y="1778556"/>
            <a:ext cx="13042821" cy="206454"/>
          </a:xfrm>
          <a:prstGeom prst="rect">
            <a:avLst/>
          </a:prstGeom>
          <a:noFill/>
          <a:ln/>
        </p:spPr>
        <p:txBody>
          <a:bodyPr wrap="non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Tích hợp bảng hỏi sàng lọc (STOP-Bang, NoSAS) vào </a:t>
            </a:r>
            <a:r>
              <a:rPr lang="en-US" sz="1000" b="1" dirty="0">
                <a:solidFill>
                  <a:srgbClr val="096130"/>
                </a:solidFill>
                <a:latin typeface="Aptos" pitchFamily="34" charset="0"/>
                <a:ea typeface="Aptos" pitchFamily="34" charset="-122"/>
                <a:cs typeface="Aptos" pitchFamily="34" charset="-120"/>
              </a:rPr>
              <a:t>Electronic Health Records (EHR)</a:t>
            </a:r>
            <a:r>
              <a:rPr lang="en-US" sz="1000" dirty="0">
                <a:solidFill>
                  <a:srgbClr val="096130"/>
                </a:solidFill>
                <a:latin typeface="Aptos" pitchFamily="34" charset="0"/>
                <a:ea typeface="Aptos" pitchFamily="34" charset="-122"/>
                <a:cs typeface="Aptos" pitchFamily="34" charset="-120"/>
              </a:rPr>
              <a:t> để sàng lọc chủ động và tự động nhắc nhở bác sĩ.</a:t>
            </a:r>
            <a:endParaRPr lang="en-US" sz="1000" dirty="0"/>
          </a:p>
        </p:txBody>
      </p:sp>
      <p:sp>
        <p:nvSpPr>
          <p:cNvPr id="5" name="Text 3"/>
          <p:cNvSpPr/>
          <p:nvPr/>
        </p:nvSpPr>
        <p:spPr>
          <a:xfrm>
            <a:off x="793790" y="2178487"/>
            <a:ext cx="4295656"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Nghiên cứu Brown 2025 - Kết quả ấn tượng</a:t>
            </a:r>
            <a:endParaRPr lang="en-US" sz="1500" dirty="0"/>
          </a:p>
        </p:txBody>
      </p:sp>
      <p:sp>
        <p:nvSpPr>
          <p:cNvPr id="6" name="Text 4"/>
          <p:cNvSpPr/>
          <p:nvPr/>
        </p:nvSpPr>
        <p:spPr>
          <a:xfrm>
            <a:off x="793790" y="2613779"/>
            <a:ext cx="13042821" cy="206454"/>
          </a:xfrm>
          <a:prstGeom prst="rect">
            <a:avLst/>
          </a:prstGeom>
          <a:noFill/>
          <a:ln/>
        </p:spPr>
        <p:txBody>
          <a:bodyPr wrap="non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Tại primary care, việc tích hợp STOP-Bang vào EHR đã mang lại kết quả đáng khích lệ: </a:t>
            </a:r>
            <a:r>
              <a:rPr lang="en-US" sz="1000" dirty="0">
                <a:solidFill>
                  <a:srgbClr val="FFFFFF"/>
                </a:solidFill>
                <a:highlight>
                  <a:srgbClr val="608571"/>
                </a:highlight>
                <a:latin typeface="Aptos" pitchFamily="34" charset="0"/>
                <a:ea typeface="Aptos" pitchFamily="34" charset="-122"/>
                <a:cs typeface="Aptos" pitchFamily="34" charset="-120"/>
              </a:rPr>
              <a:t>cứ 27 bệnh nhân sàng lọc thì phát hiện 1 ca OSA trung bình-nặng</a:t>
            </a:r>
            <a:r>
              <a:rPr lang="en-US" sz="1000" dirty="0">
                <a:solidFill>
                  <a:srgbClr val="096130"/>
                </a:solidFill>
                <a:latin typeface="Aptos" pitchFamily="34" charset="0"/>
                <a:ea typeface="Aptos" pitchFamily="34" charset="-122"/>
                <a:cs typeface="Aptos" pitchFamily="34" charset="-120"/>
              </a:rPr>
              <a:t>.</a:t>
            </a:r>
            <a:endParaRPr lang="en-US" sz="1000" dirty="0"/>
          </a:p>
        </p:txBody>
      </p:sp>
      <p:sp>
        <p:nvSpPr>
          <p:cNvPr id="7" name="Shape 5"/>
          <p:cNvSpPr/>
          <p:nvPr/>
        </p:nvSpPr>
        <p:spPr>
          <a:xfrm>
            <a:off x="793790" y="3966567"/>
            <a:ext cx="13042821" cy="15240"/>
          </a:xfrm>
          <a:prstGeom prst="roundRect">
            <a:avLst>
              <a:gd name="adj" fmla="val 355535"/>
            </a:avLst>
          </a:prstGeom>
          <a:solidFill>
            <a:srgbClr val="C7D0CB"/>
          </a:solidFill>
          <a:ln/>
        </p:spPr>
        <p:txBody>
          <a:bodyPr/>
          <a:lstStyle/>
          <a:p>
            <a:endParaRPr lang="en-VN"/>
          </a:p>
        </p:txBody>
      </p:sp>
      <p:sp>
        <p:nvSpPr>
          <p:cNvPr id="8" name="Shape 6"/>
          <p:cNvSpPr/>
          <p:nvPr/>
        </p:nvSpPr>
        <p:spPr>
          <a:xfrm>
            <a:off x="3346252" y="3579674"/>
            <a:ext cx="15240" cy="386953"/>
          </a:xfrm>
          <a:prstGeom prst="roundRect">
            <a:avLst>
              <a:gd name="adj" fmla="val 355535"/>
            </a:avLst>
          </a:prstGeom>
          <a:solidFill>
            <a:srgbClr val="C7D0CB"/>
          </a:solidFill>
          <a:ln/>
        </p:spPr>
        <p:txBody>
          <a:bodyPr/>
          <a:lstStyle/>
          <a:p>
            <a:endParaRPr lang="en-VN"/>
          </a:p>
        </p:txBody>
      </p:sp>
      <p:sp>
        <p:nvSpPr>
          <p:cNvPr id="9" name="Shape 7"/>
          <p:cNvSpPr/>
          <p:nvPr/>
        </p:nvSpPr>
        <p:spPr>
          <a:xfrm>
            <a:off x="3208853" y="3821490"/>
            <a:ext cx="290155" cy="290155"/>
          </a:xfrm>
          <a:prstGeom prst="roundRect">
            <a:avLst>
              <a:gd name="adj" fmla="val 18674"/>
            </a:avLst>
          </a:prstGeom>
          <a:solidFill>
            <a:srgbClr val="E1EAE5"/>
          </a:solidFill>
          <a:ln w="7620">
            <a:solidFill>
              <a:srgbClr val="C7D0CB"/>
            </a:solidFill>
            <a:prstDash val="solid"/>
          </a:ln>
        </p:spPr>
        <p:txBody>
          <a:bodyPr/>
          <a:lstStyle/>
          <a:p>
            <a:endParaRPr lang="en-VN"/>
          </a:p>
        </p:txBody>
      </p:sp>
      <p:sp>
        <p:nvSpPr>
          <p:cNvPr id="10" name="Text 8"/>
          <p:cNvSpPr/>
          <p:nvPr/>
        </p:nvSpPr>
        <p:spPr>
          <a:xfrm>
            <a:off x="3257133" y="3845600"/>
            <a:ext cx="193477" cy="241816"/>
          </a:xfrm>
          <a:prstGeom prst="rect">
            <a:avLst/>
          </a:prstGeom>
          <a:noFill/>
          <a:ln/>
        </p:spPr>
        <p:txBody>
          <a:bodyPr wrap="none" lIns="0" tIns="0" rIns="0" bIns="0" rtlCol="0" anchor="t"/>
          <a:lstStyle/>
          <a:p>
            <a:pPr marL="0" indent="0" algn="ctr">
              <a:lnSpc>
                <a:spcPts val="1500"/>
              </a:lnSpc>
              <a:buNone/>
            </a:pPr>
            <a:r>
              <a:rPr lang="en-US" sz="1500" b="1" dirty="0">
                <a:solidFill>
                  <a:srgbClr val="096130"/>
                </a:solidFill>
                <a:latin typeface="Alexandria Bold" pitchFamily="34" charset="0"/>
                <a:ea typeface="Alexandria Bold" pitchFamily="34" charset="-122"/>
                <a:cs typeface="Alexandria Bold" pitchFamily="34" charset="-120"/>
              </a:rPr>
              <a:t>1</a:t>
            </a:r>
            <a:endParaRPr lang="en-US" sz="1500" dirty="0"/>
          </a:p>
        </p:txBody>
      </p:sp>
      <p:sp>
        <p:nvSpPr>
          <p:cNvPr id="11" name="Text 9"/>
          <p:cNvSpPr/>
          <p:nvPr/>
        </p:nvSpPr>
        <p:spPr>
          <a:xfrm>
            <a:off x="2547699" y="2965252"/>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Auto-trigger</a:t>
            </a:r>
            <a:endParaRPr lang="en-US" sz="1250" dirty="0"/>
          </a:p>
        </p:txBody>
      </p:sp>
      <p:sp>
        <p:nvSpPr>
          <p:cNvPr id="12" name="Text 10"/>
          <p:cNvSpPr/>
          <p:nvPr/>
        </p:nvSpPr>
        <p:spPr>
          <a:xfrm>
            <a:off x="922734" y="3244096"/>
            <a:ext cx="486251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EHR tự động nhắc nhở khi bệnh nhân có yếu tố nguy cơ</a:t>
            </a:r>
            <a:endParaRPr lang="en-US" sz="1000" dirty="0"/>
          </a:p>
        </p:txBody>
      </p:sp>
      <p:sp>
        <p:nvSpPr>
          <p:cNvPr id="13" name="Shape 11"/>
          <p:cNvSpPr/>
          <p:nvPr/>
        </p:nvSpPr>
        <p:spPr>
          <a:xfrm>
            <a:off x="5987058" y="3966508"/>
            <a:ext cx="15240" cy="386953"/>
          </a:xfrm>
          <a:prstGeom prst="roundRect">
            <a:avLst>
              <a:gd name="adj" fmla="val 355535"/>
            </a:avLst>
          </a:prstGeom>
          <a:solidFill>
            <a:srgbClr val="C7D0CB"/>
          </a:solidFill>
          <a:ln/>
        </p:spPr>
        <p:txBody>
          <a:bodyPr/>
          <a:lstStyle/>
          <a:p>
            <a:endParaRPr lang="en-VN"/>
          </a:p>
        </p:txBody>
      </p:sp>
      <p:sp>
        <p:nvSpPr>
          <p:cNvPr id="14" name="Shape 12"/>
          <p:cNvSpPr/>
          <p:nvPr/>
        </p:nvSpPr>
        <p:spPr>
          <a:xfrm>
            <a:off x="5849660" y="3821490"/>
            <a:ext cx="290155" cy="290155"/>
          </a:xfrm>
          <a:prstGeom prst="roundRect">
            <a:avLst>
              <a:gd name="adj" fmla="val 18674"/>
            </a:avLst>
          </a:prstGeom>
          <a:solidFill>
            <a:srgbClr val="E1EAE5"/>
          </a:solidFill>
          <a:ln w="7620">
            <a:solidFill>
              <a:srgbClr val="C7D0CB"/>
            </a:solidFill>
            <a:prstDash val="solid"/>
          </a:ln>
        </p:spPr>
        <p:txBody>
          <a:bodyPr/>
          <a:lstStyle/>
          <a:p>
            <a:endParaRPr lang="en-VN"/>
          </a:p>
        </p:txBody>
      </p:sp>
      <p:sp>
        <p:nvSpPr>
          <p:cNvPr id="15" name="Text 13"/>
          <p:cNvSpPr/>
          <p:nvPr/>
        </p:nvSpPr>
        <p:spPr>
          <a:xfrm>
            <a:off x="5897940" y="3845600"/>
            <a:ext cx="193477" cy="241816"/>
          </a:xfrm>
          <a:prstGeom prst="rect">
            <a:avLst/>
          </a:prstGeom>
          <a:noFill/>
          <a:ln/>
        </p:spPr>
        <p:txBody>
          <a:bodyPr wrap="none" lIns="0" tIns="0" rIns="0" bIns="0" rtlCol="0" anchor="t"/>
          <a:lstStyle/>
          <a:p>
            <a:pPr marL="0" indent="0" algn="ctr">
              <a:lnSpc>
                <a:spcPts val="1500"/>
              </a:lnSpc>
              <a:buNone/>
            </a:pPr>
            <a:r>
              <a:rPr lang="en-US" sz="1500" b="1" dirty="0">
                <a:solidFill>
                  <a:srgbClr val="096130"/>
                </a:solidFill>
                <a:latin typeface="Alexandria Bold" pitchFamily="34" charset="0"/>
                <a:ea typeface="Alexandria Bold" pitchFamily="34" charset="-122"/>
                <a:cs typeface="Alexandria Bold" pitchFamily="34" charset="-120"/>
              </a:rPr>
              <a:t>2</a:t>
            </a:r>
            <a:endParaRPr lang="en-US" sz="1500" dirty="0"/>
          </a:p>
        </p:txBody>
      </p:sp>
      <p:sp>
        <p:nvSpPr>
          <p:cNvPr id="16" name="Text 14"/>
          <p:cNvSpPr/>
          <p:nvPr/>
        </p:nvSpPr>
        <p:spPr>
          <a:xfrm>
            <a:off x="5188506" y="4482584"/>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Screening</a:t>
            </a:r>
            <a:endParaRPr lang="en-US" sz="1250" dirty="0"/>
          </a:p>
        </p:txBody>
      </p:sp>
      <p:sp>
        <p:nvSpPr>
          <p:cNvPr id="17" name="Text 15"/>
          <p:cNvSpPr/>
          <p:nvPr/>
        </p:nvSpPr>
        <p:spPr>
          <a:xfrm>
            <a:off x="3563541" y="4761428"/>
            <a:ext cx="486251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STOP-Bang được thực hiện trong routine visit</a:t>
            </a:r>
            <a:endParaRPr lang="en-US" sz="1000" dirty="0"/>
          </a:p>
        </p:txBody>
      </p:sp>
      <p:sp>
        <p:nvSpPr>
          <p:cNvPr id="18" name="Shape 16"/>
          <p:cNvSpPr/>
          <p:nvPr/>
        </p:nvSpPr>
        <p:spPr>
          <a:xfrm>
            <a:off x="8627864" y="3579674"/>
            <a:ext cx="15240" cy="386953"/>
          </a:xfrm>
          <a:prstGeom prst="roundRect">
            <a:avLst>
              <a:gd name="adj" fmla="val 355535"/>
            </a:avLst>
          </a:prstGeom>
          <a:solidFill>
            <a:srgbClr val="C7D0CB"/>
          </a:solidFill>
          <a:ln/>
        </p:spPr>
        <p:txBody>
          <a:bodyPr/>
          <a:lstStyle/>
          <a:p>
            <a:endParaRPr lang="en-VN"/>
          </a:p>
        </p:txBody>
      </p:sp>
      <p:sp>
        <p:nvSpPr>
          <p:cNvPr id="19" name="Shape 17"/>
          <p:cNvSpPr/>
          <p:nvPr/>
        </p:nvSpPr>
        <p:spPr>
          <a:xfrm>
            <a:off x="8490466" y="3821490"/>
            <a:ext cx="290155" cy="290155"/>
          </a:xfrm>
          <a:prstGeom prst="roundRect">
            <a:avLst>
              <a:gd name="adj" fmla="val 18674"/>
            </a:avLst>
          </a:prstGeom>
          <a:solidFill>
            <a:srgbClr val="E1EAE5"/>
          </a:solidFill>
          <a:ln w="7620">
            <a:solidFill>
              <a:srgbClr val="C7D0CB"/>
            </a:solidFill>
            <a:prstDash val="solid"/>
          </a:ln>
        </p:spPr>
        <p:txBody>
          <a:bodyPr/>
          <a:lstStyle/>
          <a:p>
            <a:endParaRPr lang="en-VN"/>
          </a:p>
        </p:txBody>
      </p:sp>
      <p:sp>
        <p:nvSpPr>
          <p:cNvPr id="20" name="Text 18"/>
          <p:cNvSpPr/>
          <p:nvPr/>
        </p:nvSpPr>
        <p:spPr>
          <a:xfrm>
            <a:off x="8538746" y="3845600"/>
            <a:ext cx="193477" cy="241816"/>
          </a:xfrm>
          <a:prstGeom prst="rect">
            <a:avLst/>
          </a:prstGeom>
          <a:noFill/>
          <a:ln/>
        </p:spPr>
        <p:txBody>
          <a:bodyPr wrap="none" lIns="0" tIns="0" rIns="0" bIns="0" rtlCol="0" anchor="t"/>
          <a:lstStyle/>
          <a:p>
            <a:pPr marL="0" indent="0" algn="ctr">
              <a:lnSpc>
                <a:spcPts val="1500"/>
              </a:lnSpc>
              <a:buNone/>
            </a:pPr>
            <a:r>
              <a:rPr lang="en-US" sz="1500" b="1" dirty="0">
                <a:solidFill>
                  <a:srgbClr val="096130"/>
                </a:solidFill>
                <a:latin typeface="Alexandria Bold" pitchFamily="34" charset="0"/>
                <a:ea typeface="Alexandria Bold" pitchFamily="34" charset="-122"/>
                <a:cs typeface="Alexandria Bold" pitchFamily="34" charset="-120"/>
              </a:rPr>
              <a:t>3</a:t>
            </a:r>
            <a:endParaRPr lang="en-US" sz="1500" dirty="0"/>
          </a:p>
        </p:txBody>
      </p:sp>
      <p:sp>
        <p:nvSpPr>
          <p:cNvPr id="21" name="Text 19"/>
          <p:cNvSpPr/>
          <p:nvPr/>
        </p:nvSpPr>
        <p:spPr>
          <a:xfrm>
            <a:off x="7829312" y="2965252"/>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Risk stratification</a:t>
            </a:r>
            <a:endParaRPr lang="en-US" sz="1250" dirty="0"/>
          </a:p>
        </p:txBody>
      </p:sp>
      <p:sp>
        <p:nvSpPr>
          <p:cNvPr id="22" name="Text 20"/>
          <p:cNvSpPr/>
          <p:nvPr/>
        </p:nvSpPr>
        <p:spPr>
          <a:xfrm>
            <a:off x="6204347" y="3244096"/>
            <a:ext cx="486251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Tự động phân tầng nguy cơ và khuyến cáo</a:t>
            </a:r>
            <a:endParaRPr lang="en-US" sz="1000" dirty="0"/>
          </a:p>
        </p:txBody>
      </p:sp>
      <p:sp>
        <p:nvSpPr>
          <p:cNvPr id="23" name="Shape 21"/>
          <p:cNvSpPr/>
          <p:nvPr/>
        </p:nvSpPr>
        <p:spPr>
          <a:xfrm>
            <a:off x="11268670" y="3966508"/>
            <a:ext cx="15240" cy="386953"/>
          </a:xfrm>
          <a:prstGeom prst="roundRect">
            <a:avLst>
              <a:gd name="adj" fmla="val 355535"/>
            </a:avLst>
          </a:prstGeom>
          <a:solidFill>
            <a:srgbClr val="C7D0CB"/>
          </a:solidFill>
          <a:ln/>
        </p:spPr>
        <p:txBody>
          <a:bodyPr/>
          <a:lstStyle/>
          <a:p>
            <a:endParaRPr lang="en-VN"/>
          </a:p>
        </p:txBody>
      </p:sp>
      <p:sp>
        <p:nvSpPr>
          <p:cNvPr id="24" name="Shape 22"/>
          <p:cNvSpPr/>
          <p:nvPr/>
        </p:nvSpPr>
        <p:spPr>
          <a:xfrm>
            <a:off x="11131272" y="3821490"/>
            <a:ext cx="290155" cy="290155"/>
          </a:xfrm>
          <a:prstGeom prst="roundRect">
            <a:avLst>
              <a:gd name="adj" fmla="val 18674"/>
            </a:avLst>
          </a:prstGeom>
          <a:solidFill>
            <a:srgbClr val="E1EAE5"/>
          </a:solidFill>
          <a:ln w="7620">
            <a:solidFill>
              <a:srgbClr val="C7D0CB"/>
            </a:solidFill>
            <a:prstDash val="solid"/>
          </a:ln>
        </p:spPr>
        <p:txBody>
          <a:bodyPr/>
          <a:lstStyle/>
          <a:p>
            <a:endParaRPr lang="en-VN"/>
          </a:p>
        </p:txBody>
      </p:sp>
      <p:sp>
        <p:nvSpPr>
          <p:cNvPr id="25" name="Text 23"/>
          <p:cNvSpPr/>
          <p:nvPr/>
        </p:nvSpPr>
        <p:spPr>
          <a:xfrm>
            <a:off x="11179552" y="3845600"/>
            <a:ext cx="193477" cy="241816"/>
          </a:xfrm>
          <a:prstGeom prst="rect">
            <a:avLst/>
          </a:prstGeom>
          <a:noFill/>
          <a:ln/>
        </p:spPr>
        <p:txBody>
          <a:bodyPr wrap="none" lIns="0" tIns="0" rIns="0" bIns="0" rtlCol="0" anchor="t"/>
          <a:lstStyle/>
          <a:p>
            <a:pPr marL="0" indent="0" algn="ctr">
              <a:lnSpc>
                <a:spcPts val="1500"/>
              </a:lnSpc>
              <a:buNone/>
            </a:pPr>
            <a:r>
              <a:rPr lang="en-US" sz="1500" b="1" dirty="0">
                <a:solidFill>
                  <a:srgbClr val="096130"/>
                </a:solidFill>
                <a:latin typeface="Alexandria Bold" pitchFamily="34" charset="0"/>
                <a:ea typeface="Alexandria Bold" pitchFamily="34" charset="-122"/>
                <a:cs typeface="Alexandria Bold" pitchFamily="34" charset="-120"/>
              </a:rPr>
              <a:t>4</a:t>
            </a:r>
            <a:endParaRPr lang="en-US" sz="1500" dirty="0"/>
          </a:p>
        </p:txBody>
      </p:sp>
      <p:sp>
        <p:nvSpPr>
          <p:cNvPr id="26" name="Text 24"/>
          <p:cNvSpPr/>
          <p:nvPr/>
        </p:nvSpPr>
        <p:spPr>
          <a:xfrm>
            <a:off x="10470118" y="4482584"/>
            <a:ext cx="1612583" cy="201454"/>
          </a:xfrm>
          <a:prstGeom prst="rect">
            <a:avLst/>
          </a:prstGeom>
          <a:noFill/>
          <a:ln/>
        </p:spPr>
        <p:txBody>
          <a:bodyPr wrap="none" lIns="0" tIns="0" rIns="0" bIns="0" rtlCol="0" anchor="t"/>
          <a:lstStyle/>
          <a:p>
            <a:pPr marL="0" indent="0" algn="ct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Referral pathway</a:t>
            </a:r>
            <a:endParaRPr lang="en-US" sz="1250" dirty="0"/>
          </a:p>
        </p:txBody>
      </p:sp>
      <p:sp>
        <p:nvSpPr>
          <p:cNvPr id="27" name="Text 25"/>
          <p:cNvSpPr/>
          <p:nvPr/>
        </p:nvSpPr>
        <p:spPr>
          <a:xfrm>
            <a:off x="8845153" y="4761428"/>
            <a:ext cx="4862513" cy="206454"/>
          </a:xfrm>
          <a:prstGeom prst="rect">
            <a:avLst/>
          </a:prstGeom>
          <a:noFill/>
          <a:ln/>
        </p:spPr>
        <p:txBody>
          <a:bodyPr wrap="none" lIns="0" tIns="0" rIns="0" bIns="0" rtlCol="0" anchor="t"/>
          <a:lstStyle/>
          <a:p>
            <a:pPr marL="0" indent="0" algn="ctr">
              <a:lnSpc>
                <a:spcPts val="1600"/>
              </a:lnSpc>
              <a:buNone/>
            </a:pPr>
            <a:r>
              <a:rPr lang="en-US" sz="1000" dirty="0">
                <a:solidFill>
                  <a:srgbClr val="096130"/>
                </a:solidFill>
                <a:latin typeface="Aptos" pitchFamily="34" charset="0"/>
                <a:ea typeface="Aptos" pitchFamily="34" charset="-122"/>
                <a:cs typeface="Aptos" pitchFamily="34" charset="-120"/>
              </a:rPr>
              <a:t>Tự động tạo referral cho HSAT/PSG</a:t>
            </a:r>
            <a:endParaRPr lang="en-US" sz="1000" dirty="0"/>
          </a:p>
        </p:txBody>
      </p:sp>
      <p:sp>
        <p:nvSpPr>
          <p:cNvPr id="28" name="Text 26"/>
          <p:cNvSpPr/>
          <p:nvPr/>
        </p:nvSpPr>
        <p:spPr>
          <a:xfrm>
            <a:off x="793790" y="5241846"/>
            <a:ext cx="2890123"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Ưu điểm của EHR Integration</a:t>
            </a:r>
            <a:endParaRPr lang="en-US" sz="1500" dirty="0"/>
          </a:p>
        </p:txBody>
      </p:sp>
      <p:sp>
        <p:nvSpPr>
          <p:cNvPr id="29" name="Text 27"/>
          <p:cNvSpPr/>
          <p:nvPr/>
        </p:nvSpPr>
        <p:spPr>
          <a:xfrm>
            <a:off x="793790" y="561260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Giảm phụ thuộc trí nhớ:</a:t>
            </a:r>
            <a:r>
              <a:rPr lang="en-US" sz="1000" dirty="0">
                <a:solidFill>
                  <a:srgbClr val="096130"/>
                </a:solidFill>
                <a:latin typeface="Aptos" pitchFamily="34" charset="0"/>
                <a:ea typeface="Aptos" pitchFamily="34" charset="-122"/>
                <a:cs typeface="Aptos" pitchFamily="34" charset="-120"/>
              </a:rPr>
              <a:t> Tự động nhắc nhở bác sĩ</a:t>
            </a:r>
            <a:endParaRPr lang="en-US" sz="1000" dirty="0"/>
          </a:p>
        </p:txBody>
      </p:sp>
      <p:sp>
        <p:nvSpPr>
          <p:cNvPr id="30" name="Text 28"/>
          <p:cNvSpPr/>
          <p:nvPr/>
        </p:nvSpPr>
        <p:spPr>
          <a:xfrm>
            <a:off x="793790" y="5864185"/>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Standardization:</a:t>
            </a:r>
            <a:r>
              <a:rPr lang="en-US" sz="1000" dirty="0">
                <a:solidFill>
                  <a:srgbClr val="096130"/>
                </a:solidFill>
                <a:latin typeface="Aptos" pitchFamily="34" charset="0"/>
                <a:ea typeface="Aptos" pitchFamily="34" charset="-122"/>
                <a:cs typeface="Aptos" pitchFamily="34" charset="-120"/>
              </a:rPr>
              <a:t> Chuẩn hóa quy trình sàng lọc</a:t>
            </a:r>
            <a:endParaRPr lang="en-US" sz="1000" dirty="0"/>
          </a:p>
        </p:txBody>
      </p:sp>
      <p:sp>
        <p:nvSpPr>
          <p:cNvPr id="31" name="Text 29"/>
          <p:cNvSpPr/>
          <p:nvPr/>
        </p:nvSpPr>
        <p:spPr>
          <a:xfrm>
            <a:off x="793790" y="6115764"/>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Data analytics:</a:t>
            </a:r>
            <a:r>
              <a:rPr lang="en-US" sz="1000" dirty="0">
                <a:solidFill>
                  <a:srgbClr val="096130"/>
                </a:solidFill>
                <a:latin typeface="Aptos" pitchFamily="34" charset="0"/>
                <a:ea typeface="Aptos" pitchFamily="34" charset="-122"/>
                <a:cs typeface="Aptos" pitchFamily="34" charset="-120"/>
              </a:rPr>
              <a:t> Theo dõi performance metrics</a:t>
            </a:r>
            <a:endParaRPr lang="en-US" sz="1000" dirty="0"/>
          </a:p>
        </p:txBody>
      </p:sp>
      <p:sp>
        <p:nvSpPr>
          <p:cNvPr id="32" name="Text 30"/>
          <p:cNvSpPr/>
          <p:nvPr/>
        </p:nvSpPr>
        <p:spPr>
          <a:xfrm>
            <a:off x="793790" y="6367343"/>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Workflow integration:</a:t>
            </a:r>
            <a:r>
              <a:rPr lang="en-US" sz="1000" dirty="0">
                <a:solidFill>
                  <a:srgbClr val="096130"/>
                </a:solidFill>
                <a:latin typeface="Aptos" pitchFamily="34" charset="0"/>
                <a:ea typeface="Aptos" pitchFamily="34" charset="-122"/>
                <a:cs typeface="Aptos" pitchFamily="34" charset="-120"/>
              </a:rPr>
              <a:t> Lồng ghép vào khám bệnh mạn</a:t>
            </a:r>
            <a:endParaRPr lang="en-US" sz="1000" dirty="0"/>
          </a:p>
        </p:txBody>
      </p:sp>
      <p:sp>
        <p:nvSpPr>
          <p:cNvPr id="33" name="Text 31"/>
          <p:cNvSpPr/>
          <p:nvPr/>
        </p:nvSpPr>
        <p:spPr>
          <a:xfrm>
            <a:off x="793790" y="6618923"/>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Quality improvement:</a:t>
            </a:r>
            <a:r>
              <a:rPr lang="en-US" sz="1000" dirty="0">
                <a:solidFill>
                  <a:srgbClr val="096130"/>
                </a:solidFill>
                <a:latin typeface="Aptos" pitchFamily="34" charset="0"/>
                <a:ea typeface="Aptos" pitchFamily="34" charset="-122"/>
                <a:cs typeface="Aptos" pitchFamily="34" charset="-120"/>
              </a:rPr>
              <a:t> Continuous monitoring</a:t>
            </a:r>
            <a:endParaRPr lang="en-US" sz="1000" dirty="0"/>
          </a:p>
        </p:txBody>
      </p:sp>
      <p:sp>
        <p:nvSpPr>
          <p:cNvPr id="34" name="Text 32"/>
          <p:cNvSpPr/>
          <p:nvPr/>
        </p:nvSpPr>
        <p:spPr>
          <a:xfrm>
            <a:off x="7480102" y="5241846"/>
            <a:ext cx="2780705"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Thách thức Implementation</a:t>
            </a:r>
            <a:endParaRPr lang="en-US" sz="1500" dirty="0"/>
          </a:p>
        </p:txBody>
      </p:sp>
      <p:sp>
        <p:nvSpPr>
          <p:cNvPr id="35" name="Text 33"/>
          <p:cNvSpPr/>
          <p:nvPr/>
        </p:nvSpPr>
        <p:spPr>
          <a:xfrm>
            <a:off x="7480102" y="561260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IT infrastructure:</a:t>
            </a:r>
            <a:r>
              <a:rPr lang="en-US" sz="1000" dirty="0">
                <a:solidFill>
                  <a:srgbClr val="096130"/>
                </a:solidFill>
                <a:latin typeface="Aptos" pitchFamily="34" charset="0"/>
                <a:ea typeface="Aptos" pitchFamily="34" charset="-122"/>
                <a:cs typeface="Aptos" pitchFamily="34" charset="-120"/>
              </a:rPr>
              <a:t> Cần hệ thống EHR tương thích</a:t>
            </a:r>
            <a:endParaRPr lang="en-US" sz="1000" dirty="0"/>
          </a:p>
        </p:txBody>
      </p:sp>
      <p:sp>
        <p:nvSpPr>
          <p:cNvPr id="36" name="Text 34"/>
          <p:cNvSpPr/>
          <p:nvPr/>
        </p:nvSpPr>
        <p:spPr>
          <a:xfrm>
            <a:off x="7480102" y="5864185"/>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User training:</a:t>
            </a:r>
            <a:r>
              <a:rPr lang="en-US" sz="1000" dirty="0">
                <a:solidFill>
                  <a:srgbClr val="096130"/>
                </a:solidFill>
                <a:latin typeface="Aptos" pitchFamily="34" charset="0"/>
                <a:ea typeface="Aptos" pitchFamily="34" charset="-122"/>
                <a:cs typeface="Aptos" pitchFamily="34" charset="-120"/>
              </a:rPr>
              <a:t> Đào tạo nhân viên sử dụng</a:t>
            </a:r>
            <a:endParaRPr lang="en-US" sz="1000" dirty="0"/>
          </a:p>
        </p:txBody>
      </p:sp>
      <p:sp>
        <p:nvSpPr>
          <p:cNvPr id="37" name="Text 35"/>
          <p:cNvSpPr/>
          <p:nvPr/>
        </p:nvSpPr>
        <p:spPr>
          <a:xfrm>
            <a:off x="7480102" y="6115764"/>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Alert fatigue:</a:t>
            </a:r>
            <a:r>
              <a:rPr lang="en-US" sz="1000" dirty="0">
                <a:solidFill>
                  <a:srgbClr val="096130"/>
                </a:solidFill>
                <a:latin typeface="Aptos" pitchFamily="34" charset="0"/>
                <a:ea typeface="Aptos" pitchFamily="34" charset="-122"/>
                <a:cs typeface="Aptos" pitchFamily="34" charset="-120"/>
              </a:rPr>
              <a:t> Cân bằng số lượng alerts</a:t>
            </a:r>
            <a:endParaRPr lang="en-US" sz="1000" dirty="0"/>
          </a:p>
        </p:txBody>
      </p:sp>
      <p:sp>
        <p:nvSpPr>
          <p:cNvPr id="38" name="Text 36"/>
          <p:cNvSpPr/>
          <p:nvPr/>
        </p:nvSpPr>
        <p:spPr>
          <a:xfrm>
            <a:off x="7480102" y="6367343"/>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Customization:</a:t>
            </a:r>
            <a:r>
              <a:rPr lang="en-US" sz="1000" dirty="0">
                <a:solidFill>
                  <a:srgbClr val="096130"/>
                </a:solidFill>
                <a:latin typeface="Aptos" pitchFamily="34" charset="0"/>
                <a:ea typeface="Aptos" pitchFamily="34" charset="-122"/>
                <a:cs typeface="Aptos" pitchFamily="34" charset="-120"/>
              </a:rPr>
              <a:t> Điều chỉnh theo từng clinic</a:t>
            </a:r>
            <a:endParaRPr lang="en-US" sz="1000" dirty="0"/>
          </a:p>
        </p:txBody>
      </p:sp>
      <p:sp>
        <p:nvSpPr>
          <p:cNvPr id="39" name="Text 37"/>
          <p:cNvSpPr/>
          <p:nvPr/>
        </p:nvSpPr>
        <p:spPr>
          <a:xfrm>
            <a:off x="7480102" y="6618923"/>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Cost investment:</a:t>
            </a:r>
            <a:r>
              <a:rPr lang="en-US" sz="1000" dirty="0">
                <a:solidFill>
                  <a:srgbClr val="096130"/>
                </a:solidFill>
                <a:latin typeface="Aptos" pitchFamily="34" charset="0"/>
                <a:ea typeface="Aptos" pitchFamily="34" charset="-122"/>
                <a:cs typeface="Aptos" pitchFamily="34" charset="-120"/>
              </a:rPr>
              <a:t> Chi phí phát triển và maintain</a:t>
            </a:r>
            <a:endParaRPr lang="en-US" sz="1000" dirty="0"/>
          </a:p>
        </p:txBody>
      </p:sp>
      <p:sp>
        <p:nvSpPr>
          <p:cNvPr id="40" name="Shape 38"/>
          <p:cNvSpPr/>
          <p:nvPr/>
        </p:nvSpPr>
        <p:spPr>
          <a:xfrm>
            <a:off x="793790" y="7015520"/>
            <a:ext cx="13042821" cy="548045"/>
          </a:xfrm>
          <a:prstGeom prst="roundRect">
            <a:avLst>
              <a:gd name="adj" fmla="val 9887"/>
            </a:avLst>
          </a:prstGeom>
          <a:solidFill>
            <a:srgbClr val="B6D6FC"/>
          </a:solidFill>
          <a:ln/>
        </p:spPr>
        <p:txBody>
          <a:bodyPr/>
          <a:lstStyle/>
          <a:p>
            <a:endParaRPr lang="en-VN"/>
          </a:p>
        </p:txBody>
      </p:sp>
      <p:pic>
        <p:nvPicPr>
          <p:cNvPr id="41" name="Image 0" descr="preencoded.png"/>
          <p:cNvPicPr>
            <a:picLocks noChangeAspect="1"/>
          </p:cNvPicPr>
          <p:nvPr/>
        </p:nvPicPr>
        <p:blipFill>
          <a:blip r:embed="rId3"/>
          <a:stretch>
            <a:fillRect/>
          </a:stretch>
        </p:blipFill>
        <p:spPr>
          <a:xfrm>
            <a:off x="922734" y="7208520"/>
            <a:ext cx="161211" cy="128945"/>
          </a:xfrm>
          <a:prstGeom prst="rect">
            <a:avLst/>
          </a:prstGeom>
        </p:spPr>
      </p:pic>
      <p:sp>
        <p:nvSpPr>
          <p:cNvPr id="42" name="Text 39"/>
          <p:cNvSpPr/>
          <p:nvPr/>
        </p:nvSpPr>
        <p:spPr>
          <a:xfrm>
            <a:off x="1212890" y="7176611"/>
            <a:ext cx="12494776" cy="206454"/>
          </a:xfrm>
          <a:prstGeom prst="rect">
            <a:avLst/>
          </a:prstGeom>
          <a:noFill/>
          <a:ln/>
        </p:spPr>
        <p:txBody>
          <a:bodyPr wrap="none" lIns="0" tIns="0" rIns="0" bIns="0" rtlCol="0" anchor="t"/>
          <a:lstStyle/>
          <a:p>
            <a:pPr marL="0" indent="0" algn="l">
              <a:lnSpc>
                <a:spcPts val="1600"/>
              </a:lnSpc>
              <a:buNone/>
            </a:pPr>
            <a:r>
              <a:rPr lang="en-US" sz="1000" b="1" dirty="0">
                <a:solidFill>
                  <a:srgbClr val="000000"/>
                </a:solidFill>
                <a:latin typeface="Aptos" pitchFamily="34" charset="0"/>
                <a:ea typeface="Aptos" pitchFamily="34" charset="-122"/>
                <a:cs typeface="Aptos" pitchFamily="34" charset="-120"/>
              </a:rPr>
              <a:t>Ý nghĩa cho Việt Nam:</a:t>
            </a:r>
            <a:r>
              <a:rPr lang="en-US" sz="1000" dirty="0">
                <a:solidFill>
                  <a:srgbClr val="000000"/>
                </a:solidFill>
                <a:latin typeface="Aptos" pitchFamily="34" charset="0"/>
                <a:ea typeface="Aptos" pitchFamily="34" charset="-122"/>
                <a:cs typeface="Aptos" pitchFamily="34" charset="-120"/>
              </a:rPr>
              <a:t> EHR integration có thể trở thành công cụ mạnh mẽ để "case-finding" OSA, đặc biệt quan trọng khi Việt Nam đang số hóa hệ thống y tế.</a:t>
            </a:r>
            <a:endParaRPr 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793790" y="637937"/>
            <a:ext cx="4935022" cy="403146"/>
          </a:xfrm>
          <a:prstGeom prst="rect">
            <a:avLst/>
          </a:prstGeom>
          <a:noFill/>
          <a:ln/>
        </p:spPr>
        <p:txBody>
          <a:bodyPr wrap="none" lIns="0" tIns="0" rIns="0" bIns="0" rtlCol="0" anchor="t"/>
          <a:lstStyle/>
          <a:p>
            <a:pPr marL="0" indent="0" algn="l">
              <a:lnSpc>
                <a:spcPts val="3150"/>
              </a:lnSpc>
              <a:buNone/>
            </a:pPr>
            <a:r>
              <a:rPr lang="en-US" sz="2500" b="1" dirty="0">
                <a:solidFill>
                  <a:srgbClr val="064D26"/>
                </a:solidFill>
                <a:latin typeface="Alexandria Bold" pitchFamily="34" charset="0"/>
                <a:ea typeface="Alexandria Bold" pitchFamily="34" charset="-122"/>
                <a:cs typeface="Alexandria Bold" pitchFamily="34" charset="-120"/>
              </a:rPr>
              <a:t>Telehealth &amp; Digital Pathways</a:t>
            </a:r>
            <a:endParaRPr lang="en-US" sz="2500" dirty="0"/>
          </a:p>
        </p:txBody>
      </p:sp>
      <p:sp>
        <p:nvSpPr>
          <p:cNvPr id="3" name="Text 1"/>
          <p:cNvSpPr/>
          <p:nvPr/>
        </p:nvSpPr>
        <p:spPr>
          <a:xfrm>
            <a:off x="4025503" y="1749862"/>
            <a:ext cx="1612583" cy="201454"/>
          </a:xfrm>
          <a:prstGeom prst="rect">
            <a:avLst/>
          </a:prstGeom>
          <a:noFill/>
          <a:ln/>
        </p:spPr>
        <p:txBody>
          <a:bodyPr wrap="none" lIns="0" tIns="0" rIns="0" bIns="0" rtlCol="0" anchor="t"/>
          <a:lstStyle/>
          <a:p>
            <a:pPr marL="0" indent="0" algn="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HSAT tại nhà</a:t>
            </a:r>
            <a:endParaRPr lang="en-US" sz="1250" dirty="0"/>
          </a:p>
        </p:txBody>
      </p:sp>
      <p:sp>
        <p:nvSpPr>
          <p:cNvPr id="4" name="Text 2"/>
          <p:cNvSpPr/>
          <p:nvPr/>
        </p:nvSpPr>
        <p:spPr>
          <a:xfrm>
            <a:off x="793790" y="2028706"/>
            <a:ext cx="4844296" cy="206454"/>
          </a:xfrm>
          <a:prstGeom prst="rect">
            <a:avLst/>
          </a:prstGeom>
          <a:noFill/>
          <a:ln/>
        </p:spPr>
        <p:txBody>
          <a:bodyPr wrap="none" lIns="0" tIns="0" rIns="0" bIns="0" rtlCol="0" anchor="t"/>
          <a:lstStyle/>
          <a:p>
            <a:pPr marL="0" indent="0" algn="r">
              <a:lnSpc>
                <a:spcPts val="1600"/>
              </a:lnSpc>
              <a:buNone/>
            </a:pPr>
            <a:r>
              <a:rPr lang="en-US" sz="1000" dirty="0">
                <a:solidFill>
                  <a:srgbClr val="096130"/>
                </a:solidFill>
                <a:latin typeface="Aptos" pitchFamily="34" charset="0"/>
                <a:ea typeface="Aptos" pitchFamily="34" charset="-122"/>
                <a:cs typeface="Aptos" pitchFamily="34" charset="-120"/>
              </a:rPr>
              <a:t>Gửi thiết bị HSAT về nhà bệnh nhân với hướng dẫn chi tiết</a:t>
            </a:r>
            <a:endParaRPr lang="en-US" sz="1000" dirty="0"/>
          </a:p>
        </p:txBody>
      </p:sp>
      <p:pic>
        <p:nvPicPr>
          <p:cNvPr id="5" name="Image 0" descr="preencoded.png"/>
          <p:cNvPicPr>
            <a:picLocks noChangeAspect="1"/>
          </p:cNvPicPr>
          <p:nvPr/>
        </p:nvPicPr>
        <p:blipFill>
          <a:blip r:embed="rId3"/>
          <a:stretch>
            <a:fillRect/>
          </a:stretch>
        </p:blipFill>
        <p:spPr>
          <a:xfrm>
            <a:off x="5831562" y="1299091"/>
            <a:ext cx="2967157" cy="2967157"/>
          </a:xfrm>
          <a:prstGeom prst="rect">
            <a:avLst/>
          </a:prstGeom>
        </p:spPr>
      </p:pic>
      <p:pic>
        <p:nvPicPr>
          <p:cNvPr id="6" name="Image 1" descr="preencoded.png"/>
          <p:cNvPicPr>
            <a:picLocks noChangeAspect="1"/>
          </p:cNvPicPr>
          <p:nvPr/>
        </p:nvPicPr>
        <p:blipFill>
          <a:blip r:embed="rId4"/>
          <a:stretch>
            <a:fillRect/>
          </a:stretch>
        </p:blipFill>
        <p:spPr>
          <a:xfrm>
            <a:off x="6621423" y="1812369"/>
            <a:ext cx="193000" cy="241221"/>
          </a:xfrm>
          <a:prstGeom prst="rect">
            <a:avLst/>
          </a:prstGeom>
        </p:spPr>
      </p:pic>
      <p:sp>
        <p:nvSpPr>
          <p:cNvPr id="7" name="Text 3"/>
          <p:cNvSpPr/>
          <p:nvPr/>
        </p:nvSpPr>
        <p:spPr>
          <a:xfrm>
            <a:off x="8992195" y="1749862"/>
            <a:ext cx="1612583"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Tư vấn CPAP từ xa</a:t>
            </a:r>
            <a:endParaRPr lang="en-US" sz="1250" dirty="0"/>
          </a:p>
        </p:txBody>
      </p:sp>
      <p:sp>
        <p:nvSpPr>
          <p:cNvPr id="8" name="Text 4"/>
          <p:cNvSpPr/>
          <p:nvPr/>
        </p:nvSpPr>
        <p:spPr>
          <a:xfrm>
            <a:off x="8992195" y="2028706"/>
            <a:ext cx="4844415" cy="206454"/>
          </a:xfrm>
          <a:prstGeom prst="rect">
            <a:avLst/>
          </a:prstGeom>
          <a:noFill/>
          <a:ln/>
        </p:spPr>
        <p:txBody>
          <a:bodyPr wrap="non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Hướng dẫn khởi trị CPAP qua video call với sleep therapist</a:t>
            </a:r>
            <a:endParaRPr lang="en-US" sz="1000" dirty="0"/>
          </a:p>
        </p:txBody>
      </p:sp>
      <p:pic>
        <p:nvPicPr>
          <p:cNvPr id="9" name="Image 2" descr="preencoded.png"/>
          <p:cNvPicPr>
            <a:picLocks noChangeAspect="1"/>
          </p:cNvPicPr>
          <p:nvPr/>
        </p:nvPicPr>
        <p:blipFill>
          <a:blip r:embed="rId5"/>
          <a:stretch>
            <a:fillRect/>
          </a:stretch>
        </p:blipFill>
        <p:spPr>
          <a:xfrm>
            <a:off x="5831562" y="1299091"/>
            <a:ext cx="2967157" cy="2967157"/>
          </a:xfrm>
          <a:prstGeom prst="rect">
            <a:avLst/>
          </a:prstGeom>
        </p:spPr>
      </p:pic>
      <p:pic>
        <p:nvPicPr>
          <p:cNvPr id="10" name="Image 3" descr="preencoded.png"/>
          <p:cNvPicPr>
            <a:picLocks noChangeAspect="1"/>
          </p:cNvPicPr>
          <p:nvPr/>
        </p:nvPicPr>
        <p:blipFill>
          <a:blip r:embed="rId6"/>
          <a:stretch>
            <a:fillRect/>
          </a:stretch>
        </p:blipFill>
        <p:spPr>
          <a:xfrm>
            <a:off x="8068151" y="2064901"/>
            <a:ext cx="193000" cy="241221"/>
          </a:xfrm>
          <a:prstGeom prst="rect">
            <a:avLst/>
          </a:prstGeom>
        </p:spPr>
      </p:pic>
      <p:sp>
        <p:nvSpPr>
          <p:cNvPr id="11" name="Text 5"/>
          <p:cNvSpPr/>
          <p:nvPr/>
        </p:nvSpPr>
        <p:spPr>
          <a:xfrm>
            <a:off x="8992195" y="3330178"/>
            <a:ext cx="1612583"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Giám sát tuân thủ</a:t>
            </a:r>
            <a:endParaRPr lang="en-US" sz="1250" dirty="0"/>
          </a:p>
        </p:txBody>
      </p:sp>
      <p:sp>
        <p:nvSpPr>
          <p:cNvPr id="12" name="Text 6"/>
          <p:cNvSpPr/>
          <p:nvPr/>
        </p:nvSpPr>
        <p:spPr>
          <a:xfrm>
            <a:off x="8992195" y="3609023"/>
            <a:ext cx="4844415" cy="206454"/>
          </a:xfrm>
          <a:prstGeom prst="rect">
            <a:avLst/>
          </a:prstGeom>
          <a:noFill/>
          <a:ln/>
        </p:spPr>
        <p:txBody>
          <a:bodyPr wrap="non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Theo dõi CPAP compliance qua cloud connectivity</a:t>
            </a:r>
            <a:endParaRPr lang="en-US" sz="1000" dirty="0"/>
          </a:p>
        </p:txBody>
      </p:sp>
      <p:pic>
        <p:nvPicPr>
          <p:cNvPr id="13" name="Image 4" descr="preencoded.png"/>
          <p:cNvPicPr>
            <a:picLocks noChangeAspect="1"/>
          </p:cNvPicPr>
          <p:nvPr/>
        </p:nvPicPr>
        <p:blipFill>
          <a:blip r:embed="rId7"/>
          <a:stretch>
            <a:fillRect/>
          </a:stretch>
        </p:blipFill>
        <p:spPr>
          <a:xfrm>
            <a:off x="5831562" y="1299091"/>
            <a:ext cx="2967157" cy="2967157"/>
          </a:xfrm>
          <a:prstGeom prst="rect">
            <a:avLst/>
          </a:prstGeom>
        </p:spPr>
      </p:pic>
      <p:pic>
        <p:nvPicPr>
          <p:cNvPr id="14" name="Image 5" descr="preencoded.png"/>
          <p:cNvPicPr>
            <a:picLocks noChangeAspect="1"/>
          </p:cNvPicPr>
          <p:nvPr/>
        </p:nvPicPr>
        <p:blipFill>
          <a:blip r:embed="rId8"/>
          <a:stretch>
            <a:fillRect/>
          </a:stretch>
        </p:blipFill>
        <p:spPr>
          <a:xfrm>
            <a:off x="7815620" y="3511629"/>
            <a:ext cx="193000" cy="241221"/>
          </a:xfrm>
          <a:prstGeom prst="rect">
            <a:avLst/>
          </a:prstGeom>
        </p:spPr>
      </p:pic>
      <p:sp>
        <p:nvSpPr>
          <p:cNvPr id="15" name="Text 7"/>
          <p:cNvSpPr/>
          <p:nvPr/>
        </p:nvSpPr>
        <p:spPr>
          <a:xfrm>
            <a:off x="4025503" y="3330178"/>
            <a:ext cx="1612583" cy="201454"/>
          </a:xfrm>
          <a:prstGeom prst="rect">
            <a:avLst/>
          </a:prstGeom>
          <a:noFill/>
          <a:ln/>
        </p:spPr>
        <p:txBody>
          <a:bodyPr wrap="none" lIns="0" tIns="0" rIns="0" bIns="0" rtlCol="0" anchor="t"/>
          <a:lstStyle/>
          <a:p>
            <a:pPr marL="0" indent="0" algn="r">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Hỗ trợ liên tục</a:t>
            </a:r>
            <a:endParaRPr lang="en-US" sz="1250" dirty="0"/>
          </a:p>
        </p:txBody>
      </p:sp>
      <p:sp>
        <p:nvSpPr>
          <p:cNvPr id="16" name="Text 8"/>
          <p:cNvSpPr/>
          <p:nvPr/>
        </p:nvSpPr>
        <p:spPr>
          <a:xfrm>
            <a:off x="793790" y="3609023"/>
            <a:ext cx="4844296" cy="206454"/>
          </a:xfrm>
          <a:prstGeom prst="rect">
            <a:avLst/>
          </a:prstGeom>
          <a:noFill/>
          <a:ln/>
        </p:spPr>
        <p:txBody>
          <a:bodyPr wrap="none" lIns="0" tIns="0" rIns="0" bIns="0" rtlCol="0" anchor="t"/>
          <a:lstStyle/>
          <a:p>
            <a:pPr marL="0" indent="0" algn="r">
              <a:lnSpc>
                <a:spcPts val="1600"/>
              </a:lnSpc>
              <a:buNone/>
            </a:pPr>
            <a:r>
              <a:rPr lang="en-US" sz="1000" dirty="0">
                <a:solidFill>
                  <a:srgbClr val="096130"/>
                </a:solidFill>
                <a:latin typeface="Aptos" pitchFamily="34" charset="0"/>
                <a:ea typeface="Aptos" pitchFamily="34" charset="-122"/>
                <a:cs typeface="Aptos" pitchFamily="34" charset="-120"/>
              </a:rPr>
              <a:t>Troubleshooting và coaching từ xa</a:t>
            </a:r>
            <a:endParaRPr lang="en-US" sz="1000" dirty="0"/>
          </a:p>
        </p:txBody>
      </p:sp>
      <p:pic>
        <p:nvPicPr>
          <p:cNvPr id="17" name="Image 6" descr="preencoded.png"/>
          <p:cNvPicPr>
            <a:picLocks noChangeAspect="1"/>
          </p:cNvPicPr>
          <p:nvPr/>
        </p:nvPicPr>
        <p:blipFill>
          <a:blip r:embed="rId9"/>
          <a:stretch>
            <a:fillRect/>
          </a:stretch>
        </p:blipFill>
        <p:spPr>
          <a:xfrm>
            <a:off x="5831562" y="1299091"/>
            <a:ext cx="2967157" cy="2967157"/>
          </a:xfrm>
          <a:prstGeom prst="rect">
            <a:avLst/>
          </a:prstGeom>
        </p:spPr>
      </p:pic>
      <p:pic>
        <p:nvPicPr>
          <p:cNvPr id="18" name="Image 7" descr="preencoded.png"/>
          <p:cNvPicPr>
            <a:picLocks noChangeAspect="1"/>
          </p:cNvPicPr>
          <p:nvPr/>
        </p:nvPicPr>
        <p:blipFill>
          <a:blip r:embed="rId10"/>
          <a:stretch>
            <a:fillRect/>
          </a:stretch>
        </p:blipFill>
        <p:spPr>
          <a:xfrm>
            <a:off x="6368891" y="3259098"/>
            <a:ext cx="193000" cy="241221"/>
          </a:xfrm>
          <a:prstGeom prst="rect">
            <a:avLst/>
          </a:prstGeom>
        </p:spPr>
      </p:pic>
      <p:sp>
        <p:nvSpPr>
          <p:cNvPr id="19" name="Text 9"/>
          <p:cNvSpPr/>
          <p:nvPr/>
        </p:nvSpPr>
        <p:spPr>
          <a:xfrm>
            <a:off x="793790" y="4459724"/>
            <a:ext cx="4205645" cy="322421"/>
          </a:xfrm>
          <a:prstGeom prst="rect">
            <a:avLst/>
          </a:prstGeom>
          <a:noFill/>
          <a:ln/>
        </p:spPr>
        <p:txBody>
          <a:bodyPr wrap="none" lIns="0" tIns="0" rIns="0" bIns="0" rtlCol="0" anchor="t"/>
          <a:lstStyle/>
          <a:p>
            <a:pPr marL="0" indent="0" algn="l">
              <a:lnSpc>
                <a:spcPts val="2500"/>
              </a:lnSpc>
              <a:buNone/>
            </a:pPr>
            <a:r>
              <a:rPr lang="en-US" sz="2000" b="1" dirty="0">
                <a:solidFill>
                  <a:srgbClr val="064D26"/>
                </a:solidFill>
                <a:latin typeface="Alexandria Bold" pitchFamily="34" charset="0"/>
                <a:ea typeface="Alexandria Bold" pitchFamily="34" charset="-122"/>
                <a:cs typeface="Alexandria Bold" pitchFamily="34" charset="-120"/>
              </a:rPr>
              <a:t>Bằng chứng khoa học mạnh mẽ</a:t>
            </a:r>
            <a:endParaRPr lang="en-US" sz="2000" dirty="0"/>
          </a:p>
        </p:txBody>
      </p:sp>
      <p:sp>
        <p:nvSpPr>
          <p:cNvPr id="20" name="Text 10"/>
          <p:cNvSpPr/>
          <p:nvPr/>
        </p:nvSpPr>
        <p:spPr>
          <a:xfrm>
            <a:off x="793790" y="5104567"/>
            <a:ext cx="1970723"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Poirier 2024 Review</a:t>
            </a:r>
            <a:endParaRPr lang="en-US" sz="1500" dirty="0"/>
          </a:p>
        </p:txBody>
      </p:sp>
      <p:sp>
        <p:nvSpPr>
          <p:cNvPr id="21" name="Text 11"/>
          <p:cNvSpPr/>
          <p:nvPr/>
        </p:nvSpPr>
        <p:spPr>
          <a:xfrm>
            <a:off x="793790" y="547532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Telehealth </a:t>
            </a:r>
            <a:r>
              <a:rPr lang="en-US" sz="1000" b="1" dirty="0">
                <a:solidFill>
                  <a:srgbClr val="096130"/>
                </a:solidFill>
                <a:latin typeface="Aptos" pitchFamily="34" charset="0"/>
                <a:ea typeface="Aptos" pitchFamily="34" charset="-122"/>
                <a:cs typeface="Aptos" pitchFamily="34" charset="-120"/>
              </a:rPr>
              <a:t>cải thiện tiếp cận</a:t>
            </a:r>
            <a:r>
              <a:rPr lang="en-US" sz="1000" dirty="0">
                <a:solidFill>
                  <a:srgbClr val="096130"/>
                </a:solidFill>
                <a:latin typeface="Aptos" pitchFamily="34" charset="0"/>
                <a:ea typeface="Aptos" pitchFamily="34" charset="-122"/>
                <a:cs typeface="Aptos" pitchFamily="34" charset="-120"/>
              </a:rPr>
              <a:t> OSA care</a:t>
            </a:r>
            <a:endParaRPr lang="en-US" sz="1000" dirty="0"/>
          </a:p>
        </p:txBody>
      </p:sp>
      <p:sp>
        <p:nvSpPr>
          <p:cNvPr id="22" name="Text 12"/>
          <p:cNvSpPr/>
          <p:nvPr/>
        </p:nvSpPr>
        <p:spPr>
          <a:xfrm>
            <a:off x="793790" y="572690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b="1" dirty="0">
                <a:solidFill>
                  <a:srgbClr val="096130"/>
                </a:solidFill>
                <a:latin typeface="Aptos" pitchFamily="34" charset="0"/>
                <a:ea typeface="Aptos" pitchFamily="34" charset="-122"/>
                <a:cs typeface="Aptos" pitchFamily="34" charset="-120"/>
              </a:rPr>
              <a:t>Giảm chi phí</a:t>
            </a:r>
            <a:r>
              <a:rPr lang="en-US" sz="1000" dirty="0">
                <a:solidFill>
                  <a:srgbClr val="096130"/>
                </a:solidFill>
                <a:latin typeface="Aptos" pitchFamily="34" charset="0"/>
                <a:ea typeface="Aptos" pitchFamily="34" charset="-122"/>
                <a:cs typeface="Aptos" pitchFamily="34" charset="-120"/>
              </a:rPr>
              <a:t> quản lý dài hạn</a:t>
            </a:r>
            <a:endParaRPr lang="en-US" sz="1000" dirty="0"/>
          </a:p>
        </p:txBody>
      </p:sp>
      <p:sp>
        <p:nvSpPr>
          <p:cNvPr id="23" name="Text 13"/>
          <p:cNvSpPr/>
          <p:nvPr/>
        </p:nvSpPr>
        <p:spPr>
          <a:xfrm>
            <a:off x="793790" y="5978485"/>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Đặc biệt hiệu quả cho CPAP initiation</a:t>
            </a:r>
            <a:endParaRPr lang="en-US" sz="1000" dirty="0"/>
          </a:p>
        </p:txBody>
      </p:sp>
      <p:sp>
        <p:nvSpPr>
          <p:cNvPr id="24" name="Text 14"/>
          <p:cNvSpPr/>
          <p:nvPr/>
        </p:nvSpPr>
        <p:spPr>
          <a:xfrm>
            <a:off x="793790" y="6230064"/>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Patient satisfaction cao</a:t>
            </a:r>
            <a:endParaRPr lang="en-US" sz="1000" dirty="0"/>
          </a:p>
        </p:txBody>
      </p:sp>
      <p:sp>
        <p:nvSpPr>
          <p:cNvPr id="25" name="Text 15"/>
          <p:cNvSpPr/>
          <p:nvPr/>
        </p:nvSpPr>
        <p:spPr>
          <a:xfrm>
            <a:off x="7480102" y="5104567"/>
            <a:ext cx="3080980" cy="241816"/>
          </a:xfrm>
          <a:prstGeom prst="rect">
            <a:avLst/>
          </a:prstGeom>
          <a:noFill/>
          <a:ln/>
        </p:spPr>
        <p:txBody>
          <a:bodyPr wrap="none" lIns="0" tIns="0" rIns="0" bIns="0" rtlCol="0" anchor="t"/>
          <a:lstStyle/>
          <a:p>
            <a:pPr marL="0" indent="0" algn="l">
              <a:lnSpc>
                <a:spcPts val="1900"/>
              </a:lnSpc>
              <a:buNone/>
            </a:pPr>
            <a:r>
              <a:rPr lang="en-US" sz="1500" b="1" dirty="0">
                <a:solidFill>
                  <a:srgbClr val="064D26"/>
                </a:solidFill>
                <a:latin typeface="Alexandria Bold" pitchFamily="34" charset="0"/>
                <a:ea typeface="Alexandria Bold" pitchFamily="34" charset="-122"/>
                <a:cs typeface="Alexandria Bold" pitchFamily="34" charset="-120"/>
              </a:rPr>
              <a:t>Pepin 2023 (Front Digit Health)</a:t>
            </a:r>
            <a:endParaRPr lang="en-US" sz="1500" dirty="0"/>
          </a:p>
        </p:txBody>
      </p:sp>
      <p:sp>
        <p:nvSpPr>
          <p:cNvPr id="26" name="Text 16"/>
          <p:cNvSpPr/>
          <p:nvPr/>
        </p:nvSpPr>
        <p:spPr>
          <a:xfrm>
            <a:off x="7480102" y="5475327"/>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Tuân thủ CPAP </a:t>
            </a:r>
            <a:r>
              <a:rPr lang="en-US" sz="1000" b="1" dirty="0">
                <a:solidFill>
                  <a:srgbClr val="096130"/>
                </a:solidFill>
                <a:latin typeface="Aptos" pitchFamily="34" charset="0"/>
                <a:ea typeface="Aptos" pitchFamily="34" charset="-122"/>
                <a:cs typeface="Aptos" pitchFamily="34" charset="-120"/>
              </a:rPr>
              <a:t>cao hơn</a:t>
            </a:r>
            <a:r>
              <a:rPr lang="en-US" sz="1000" dirty="0">
                <a:solidFill>
                  <a:srgbClr val="096130"/>
                </a:solidFill>
                <a:latin typeface="Aptos" pitchFamily="34" charset="0"/>
                <a:ea typeface="Aptos" pitchFamily="34" charset="-122"/>
                <a:cs typeface="Aptos" pitchFamily="34" charset="-120"/>
              </a:rPr>
              <a:t> với digital support</a:t>
            </a:r>
            <a:endParaRPr lang="en-US" sz="1000" dirty="0"/>
          </a:p>
        </p:txBody>
      </p:sp>
      <p:sp>
        <p:nvSpPr>
          <p:cNvPr id="27" name="Text 17"/>
          <p:cNvSpPr/>
          <p:nvPr/>
        </p:nvSpPr>
        <p:spPr>
          <a:xfrm>
            <a:off x="7480102" y="5726906"/>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Early intervention khi có problems</a:t>
            </a:r>
            <a:endParaRPr lang="en-US" sz="1000" dirty="0"/>
          </a:p>
        </p:txBody>
      </p:sp>
      <p:sp>
        <p:nvSpPr>
          <p:cNvPr id="28" name="Text 18"/>
          <p:cNvSpPr/>
          <p:nvPr/>
        </p:nvSpPr>
        <p:spPr>
          <a:xfrm>
            <a:off x="7480102" y="5978485"/>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Cost-effective so với face-to-face</a:t>
            </a:r>
            <a:endParaRPr lang="en-US" sz="1000" dirty="0"/>
          </a:p>
        </p:txBody>
      </p:sp>
      <p:sp>
        <p:nvSpPr>
          <p:cNvPr id="29" name="Text 19"/>
          <p:cNvSpPr/>
          <p:nvPr/>
        </p:nvSpPr>
        <p:spPr>
          <a:xfrm>
            <a:off x="7480102" y="6230064"/>
            <a:ext cx="6364129"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096130"/>
                </a:solidFill>
                <a:latin typeface="Aptos" pitchFamily="34" charset="0"/>
                <a:ea typeface="Aptos" pitchFamily="34" charset="-122"/>
                <a:cs typeface="Aptos" pitchFamily="34" charset="-120"/>
              </a:rPr>
              <a:t>Scalable cho population health</a:t>
            </a:r>
            <a:endParaRPr lang="en-US" sz="1000" dirty="0"/>
          </a:p>
        </p:txBody>
      </p:sp>
      <p:sp>
        <p:nvSpPr>
          <p:cNvPr id="30" name="Shape 20"/>
          <p:cNvSpPr/>
          <p:nvPr/>
        </p:nvSpPr>
        <p:spPr>
          <a:xfrm>
            <a:off x="793790" y="6626662"/>
            <a:ext cx="4261604" cy="964882"/>
          </a:xfrm>
          <a:prstGeom prst="roundRect">
            <a:avLst>
              <a:gd name="adj" fmla="val 5616"/>
            </a:avLst>
          </a:prstGeom>
          <a:solidFill>
            <a:srgbClr val="E1EAE5"/>
          </a:solidFill>
          <a:ln w="7620">
            <a:solidFill>
              <a:srgbClr val="C7D0CB"/>
            </a:solidFill>
            <a:prstDash val="solid"/>
          </a:ln>
        </p:spPr>
        <p:txBody>
          <a:bodyPr/>
          <a:lstStyle/>
          <a:p>
            <a:endParaRPr lang="en-VN"/>
          </a:p>
        </p:txBody>
      </p:sp>
      <p:sp>
        <p:nvSpPr>
          <p:cNvPr id="31" name="Text 21"/>
          <p:cNvSpPr/>
          <p:nvPr/>
        </p:nvSpPr>
        <p:spPr>
          <a:xfrm>
            <a:off x="930354" y="6763226"/>
            <a:ext cx="1612583"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Lợi ích cho LMIC</a:t>
            </a:r>
            <a:endParaRPr lang="en-US" sz="1250" dirty="0"/>
          </a:p>
        </p:txBody>
      </p:sp>
      <p:sp>
        <p:nvSpPr>
          <p:cNvPr id="32" name="Text 22"/>
          <p:cNvSpPr/>
          <p:nvPr/>
        </p:nvSpPr>
        <p:spPr>
          <a:xfrm>
            <a:off x="930354" y="7042071"/>
            <a:ext cx="3988475"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Telehealth đặc biệt phù hợp tại các nước thu nhập thấp-trung bình như Việt Nam, nơi thiếu chuyên gia giấc ngủ và khoảng cách địa lý lớn</a:t>
            </a:r>
            <a:endParaRPr lang="en-US" sz="1000" dirty="0"/>
          </a:p>
        </p:txBody>
      </p:sp>
      <p:sp>
        <p:nvSpPr>
          <p:cNvPr id="33" name="Shape 23"/>
          <p:cNvSpPr/>
          <p:nvPr/>
        </p:nvSpPr>
        <p:spPr>
          <a:xfrm>
            <a:off x="5184338" y="6626662"/>
            <a:ext cx="4261604" cy="964882"/>
          </a:xfrm>
          <a:prstGeom prst="roundRect">
            <a:avLst>
              <a:gd name="adj" fmla="val 5616"/>
            </a:avLst>
          </a:prstGeom>
          <a:solidFill>
            <a:srgbClr val="E1EAE5"/>
          </a:solidFill>
          <a:ln w="7620">
            <a:solidFill>
              <a:srgbClr val="C7D0CB"/>
            </a:solidFill>
            <a:prstDash val="solid"/>
          </a:ln>
        </p:spPr>
        <p:txBody>
          <a:bodyPr/>
          <a:lstStyle/>
          <a:p>
            <a:endParaRPr lang="en-VN"/>
          </a:p>
        </p:txBody>
      </p:sp>
      <p:sp>
        <p:nvSpPr>
          <p:cNvPr id="34" name="Text 24"/>
          <p:cNvSpPr/>
          <p:nvPr/>
        </p:nvSpPr>
        <p:spPr>
          <a:xfrm>
            <a:off x="5320903" y="6763226"/>
            <a:ext cx="1612583"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COVID-19 Impact</a:t>
            </a:r>
            <a:endParaRPr lang="en-US" sz="1250" dirty="0"/>
          </a:p>
        </p:txBody>
      </p:sp>
      <p:sp>
        <p:nvSpPr>
          <p:cNvPr id="35" name="Text 25"/>
          <p:cNvSpPr/>
          <p:nvPr/>
        </p:nvSpPr>
        <p:spPr>
          <a:xfrm>
            <a:off x="5320903" y="7042071"/>
            <a:ext cx="3988475"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Đại dịch đã thúc đẩy adoption của telemedicine trong sleep medicine, mở ra nhiều cơ hội mới cho remote care</a:t>
            </a:r>
            <a:endParaRPr lang="en-US" sz="1000" dirty="0"/>
          </a:p>
        </p:txBody>
      </p:sp>
      <p:sp>
        <p:nvSpPr>
          <p:cNvPr id="36" name="Shape 26"/>
          <p:cNvSpPr/>
          <p:nvPr/>
        </p:nvSpPr>
        <p:spPr>
          <a:xfrm>
            <a:off x="9574887" y="6626662"/>
            <a:ext cx="4261723" cy="964882"/>
          </a:xfrm>
          <a:prstGeom prst="roundRect">
            <a:avLst>
              <a:gd name="adj" fmla="val 5616"/>
            </a:avLst>
          </a:prstGeom>
          <a:solidFill>
            <a:srgbClr val="E1EAE5"/>
          </a:solidFill>
          <a:ln w="7620">
            <a:solidFill>
              <a:srgbClr val="C7D0CB"/>
            </a:solidFill>
            <a:prstDash val="solid"/>
          </a:ln>
        </p:spPr>
        <p:txBody>
          <a:bodyPr/>
          <a:lstStyle/>
          <a:p>
            <a:endParaRPr lang="en-VN"/>
          </a:p>
        </p:txBody>
      </p:sp>
      <p:sp>
        <p:nvSpPr>
          <p:cNvPr id="37" name="Text 27"/>
          <p:cNvSpPr/>
          <p:nvPr/>
        </p:nvSpPr>
        <p:spPr>
          <a:xfrm>
            <a:off x="9711452" y="6763226"/>
            <a:ext cx="1961197" cy="201454"/>
          </a:xfrm>
          <a:prstGeom prst="rect">
            <a:avLst/>
          </a:prstGeom>
          <a:noFill/>
          <a:ln/>
        </p:spPr>
        <p:txBody>
          <a:bodyPr wrap="none" lIns="0" tIns="0" rIns="0" bIns="0" rtlCol="0" anchor="t"/>
          <a:lstStyle/>
          <a:p>
            <a:pPr marL="0" indent="0" algn="l">
              <a:lnSpc>
                <a:spcPts val="1550"/>
              </a:lnSpc>
              <a:buNone/>
            </a:pPr>
            <a:r>
              <a:rPr lang="en-US" sz="1250" b="1" dirty="0">
                <a:solidFill>
                  <a:srgbClr val="096130"/>
                </a:solidFill>
                <a:latin typeface="Alexandria Bold" pitchFamily="34" charset="0"/>
                <a:ea typeface="Alexandria Bold" pitchFamily="34" charset="-122"/>
                <a:cs typeface="Alexandria Bold" pitchFamily="34" charset="-120"/>
              </a:rPr>
              <a:t>Tương lai Digital Health</a:t>
            </a:r>
            <a:endParaRPr lang="en-US" sz="1250" dirty="0"/>
          </a:p>
        </p:txBody>
      </p:sp>
      <p:sp>
        <p:nvSpPr>
          <p:cNvPr id="38" name="Text 28"/>
          <p:cNvSpPr/>
          <p:nvPr/>
        </p:nvSpPr>
        <p:spPr>
          <a:xfrm>
            <a:off x="9711452" y="7042071"/>
            <a:ext cx="3988594" cy="412909"/>
          </a:xfrm>
          <a:prstGeom prst="rect">
            <a:avLst/>
          </a:prstGeom>
          <a:noFill/>
          <a:ln/>
        </p:spPr>
        <p:txBody>
          <a:bodyPr wrap="square" lIns="0" tIns="0" rIns="0" bIns="0" rtlCol="0" anchor="t"/>
          <a:lstStyle/>
          <a:p>
            <a:pPr marL="0" indent="0" algn="l">
              <a:lnSpc>
                <a:spcPts val="1600"/>
              </a:lnSpc>
              <a:buNone/>
            </a:pPr>
            <a:r>
              <a:rPr lang="en-US" sz="1000" dirty="0">
                <a:solidFill>
                  <a:srgbClr val="096130"/>
                </a:solidFill>
                <a:latin typeface="Aptos" pitchFamily="34" charset="0"/>
                <a:ea typeface="Aptos" pitchFamily="34" charset="-122"/>
                <a:cs typeface="Aptos" pitchFamily="34" charset="-120"/>
              </a:rPr>
              <a:t>AI-powered chatbots, remote monitoring sensors, và digital therapeutics sẽ tiếp tục cách mạng hóa sleep medicine</a:t>
            </a:r>
            <a:endParaRPr lang="en-US"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64143" y="525304"/>
            <a:ext cx="5806559" cy="447794"/>
          </a:xfrm>
          <a:prstGeom prst="rect">
            <a:avLst/>
          </a:prstGeom>
          <a:noFill/>
          <a:ln/>
        </p:spPr>
        <p:txBody>
          <a:bodyPr wrap="none" lIns="0" tIns="0" rIns="0" bIns="0" rtlCol="0" anchor="t"/>
          <a:lstStyle/>
          <a:p>
            <a:pPr marL="0" indent="0" algn="l">
              <a:lnSpc>
                <a:spcPts val="3500"/>
              </a:lnSpc>
              <a:buNone/>
            </a:pPr>
            <a:r>
              <a:rPr lang="en-US" sz="2800" b="1" dirty="0">
                <a:solidFill>
                  <a:srgbClr val="064D26"/>
                </a:solidFill>
                <a:latin typeface="Alexandria Bold" pitchFamily="34" charset="0"/>
                <a:ea typeface="Alexandria Bold" pitchFamily="34" charset="-122"/>
                <a:cs typeface="Alexandria Bold" pitchFamily="34" charset="-120"/>
              </a:rPr>
              <a:t>USPSTF 2022 Recommendation</a:t>
            </a:r>
            <a:endParaRPr lang="en-US" sz="2800" dirty="0"/>
          </a:p>
        </p:txBody>
      </p:sp>
      <p:sp>
        <p:nvSpPr>
          <p:cNvPr id="3" name="Text 1"/>
          <p:cNvSpPr/>
          <p:nvPr/>
        </p:nvSpPr>
        <p:spPr>
          <a:xfrm>
            <a:off x="764143" y="1188006"/>
            <a:ext cx="4989076" cy="358140"/>
          </a:xfrm>
          <a:prstGeom prst="rect">
            <a:avLst/>
          </a:prstGeom>
          <a:noFill/>
          <a:ln/>
        </p:spPr>
        <p:txBody>
          <a:bodyPr wrap="none" lIns="0" tIns="0" rIns="0" bIns="0" rtlCol="0" anchor="t"/>
          <a:lstStyle/>
          <a:p>
            <a:pPr marL="0" indent="0" algn="l">
              <a:lnSpc>
                <a:spcPts val="2800"/>
              </a:lnSpc>
              <a:buNone/>
            </a:pPr>
            <a:r>
              <a:rPr lang="en-US" sz="2250" b="1" dirty="0">
                <a:solidFill>
                  <a:srgbClr val="064D26"/>
                </a:solidFill>
                <a:latin typeface="Alexandria Bold" pitchFamily="34" charset="0"/>
                <a:ea typeface="Alexandria Bold" pitchFamily="34" charset="-122"/>
                <a:cs typeface="Alexandria Bold" pitchFamily="34" charset="-120"/>
              </a:rPr>
              <a:t>Khuyến cáo chính thức từ USPSTF</a:t>
            </a:r>
            <a:endParaRPr lang="en-US" sz="2250" dirty="0"/>
          </a:p>
        </p:txBody>
      </p:sp>
      <p:sp>
        <p:nvSpPr>
          <p:cNvPr id="4" name="Text 2"/>
          <p:cNvSpPr/>
          <p:nvPr/>
        </p:nvSpPr>
        <p:spPr>
          <a:xfrm>
            <a:off x="764143" y="1761053"/>
            <a:ext cx="13102114" cy="229076"/>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US Preventive Services Task Force (USPSTF) đưa ra khuyến cáo quan trọng năm 2022 về screening OSA ở người trưởng thành.</a:t>
            </a:r>
            <a:endParaRPr lang="en-US" sz="1100" dirty="0"/>
          </a:p>
        </p:txBody>
      </p:sp>
      <p:sp>
        <p:nvSpPr>
          <p:cNvPr id="5" name="Shape 3"/>
          <p:cNvSpPr/>
          <p:nvPr/>
        </p:nvSpPr>
        <p:spPr>
          <a:xfrm>
            <a:off x="764143" y="2151221"/>
            <a:ext cx="6479381" cy="1559481"/>
          </a:xfrm>
          <a:prstGeom prst="roundRect">
            <a:avLst>
              <a:gd name="adj" fmla="val 3859"/>
            </a:avLst>
          </a:prstGeom>
          <a:solidFill>
            <a:srgbClr val="FFFFFF"/>
          </a:solidFill>
          <a:ln w="15240">
            <a:solidFill>
              <a:srgbClr val="C7D0CB"/>
            </a:solidFill>
            <a:prstDash val="solid"/>
          </a:ln>
        </p:spPr>
        <p:txBody>
          <a:bodyPr/>
          <a:lstStyle/>
          <a:p>
            <a:endParaRPr lang="en-VN"/>
          </a:p>
        </p:txBody>
      </p:sp>
      <p:sp>
        <p:nvSpPr>
          <p:cNvPr id="6" name="Shape 4"/>
          <p:cNvSpPr/>
          <p:nvPr/>
        </p:nvSpPr>
        <p:spPr>
          <a:xfrm>
            <a:off x="779383" y="2166461"/>
            <a:ext cx="6448901" cy="429816"/>
          </a:xfrm>
          <a:prstGeom prst="roundRect">
            <a:avLst>
              <a:gd name="adj" fmla="val 9746"/>
            </a:avLst>
          </a:prstGeom>
          <a:solidFill>
            <a:srgbClr val="E1EAE5"/>
          </a:solidFill>
          <a:ln/>
        </p:spPr>
        <p:txBody>
          <a:bodyPr/>
          <a:lstStyle/>
          <a:p>
            <a:endParaRPr lang="en-VN"/>
          </a:p>
        </p:txBody>
      </p:sp>
      <p:sp>
        <p:nvSpPr>
          <p:cNvPr id="7" name="Text 5"/>
          <p:cNvSpPr/>
          <p:nvPr/>
        </p:nvSpPr>
        <p:spPr>
          <a:xfrm>
            <a:off x="922615" y="2739509"/>
            <a:ext cx="2149197" cy="268605"/>
          </a:xfrm>
          <a:prstGeom prst="rect">
            <a:avLst/>
          </a:prstGeom>
          <a:noFill/>
          <a:ln/>
        </p:spPr>
        <p:txBody>
          <a:bodyPr wrap="none" lIns="0" tIns="0" rIns="0" bIns="0" rtlCol="0" anchor="t"/>
          <a:lstStyle/>
          <a:p>
            <a:pPr marL="0" indent="0" algn="l">
              <a:lnSpc>
                <a:spcPts val="2100"/>
              </a:lnSpc>
              <a:buNone/>
            </a:pPr>
            <a:r>
              <a:rPr lang="en-US" sz="1650" b="1" dirty="0">
                <a:solidFill>
                  <a:srgbClr val="096130"/>
                </a:solidFill>
                <a:latin typeface="Alexandria Bold" pitchFamily="34" charset="0"/>
                <a:ea typeface="Alexandria Bold" pitchFamily="34" charset="-122"/>
                <a:cs typeface="Alexandria Bold" pitchFamily="34" charset="-120"/>
              </a:rPr>
              <a:t>Kết luận chính</a:t>
            </a:r>
            <a:endParaRPr lang="en-US" sz="1650" dirty="0"/>
          </a:p>
        </p:txBody>
      </p:sp>
      <p:sp>
        <p:nvSpPr>
          <p:cNvPr id="8" name="Text 6"/>
          <p:cNvSpPr/>
          <p:nvPr/>
        </p:nvSpPr>
        <p:spPr>
          <a:xfrm>
            <a:off x="922615" y="3094077"/>
            <a:ext cx="6162437" cy="458153"/>
          </a:xfrm>
          <a:prstGeom prst="rect">
            <a:avLst/>
          </a:prstGeom>
          <a:noFill/>
          <a:ln/>
        </p:spPr>
        <p:txBody>
          <a:bodyPr wrap="square" lIns="0" tIns="0" rIns="0" bIns="0" rtlCol="0" anchor="t"/>
          <a:lstStyle/>
          <a:p>
            <a:pPr marL="0" indent="0" algn="l">
              <a:lnSpc>
                <a:spcPts val="1800"/>
              </a:lnSpc>
              <a:buNone/>
            </a:pPr>
            <a:r>
              <a:rPr lang="en-US" sz="1100" b="1" dirty="0">
                <a:solidFill>
                  <a:srgbClr val="096130"/>
                </a:solidFill>
                <a:latin typeface="Aptos" pitchFamily="34" charset="0"/>
                <a:ea typeface="Aptos" pitchFamily="34" charset="-122"/>
                <a:cs typeface="Aptos" pitchFamily="34" charset="-120"/>
              </a:rPr>
              <a:t>"I" Statement:</a:t>
            </a:r>
            <a:r>
              <a:rPr lang="en-US" sz="1100" dirty="0">
                <a:solidFill>
                  <a:srgbClr val="096130"/>
                </a:solidFill>
                <a:latin typeface="Aptos" pitchFamily="34" charset="0"/>
                <a:ea typeface="Aptos" pitchFamily="34" charset="-122"/>
                <a:cs typeface="Aptos" pitchFamily="34" charset="-120"/>
              </a:rPr>
              <a:t> Chưa đủ bằng chứng để khuyến cáo screening toàn bộ người lớn không có triệu chứng. Thiếu dữ liệu về balance giữa lợi ích và tác hại của universal screening.</a:t>
            </a:r>
            <a:endParaRPr lang="en-US" sz="1100" dirty="0"/>
          </a:p>
        </p:txBody>
      </p:sp>
      <p:sp>
        <p:nvSpPr>
          <p:cNvPr id="9" name="Shape 7"/>
          <p:cNvSpPr/>
          <p:nvPr/>
        </p:nvSpPr>
        <p:spPr>
          <a:xfrm>
            <a:off x="7386757" y="2151221"/>
            <a:ext cx="6479500" cy="1559481"/>
          </a:xfrm>
          <a:prstGeom prst="roundRect">
            <a:avLst>
              <a:gd name="adj" fmla="val 3859"/>
            </a:avLst>
          </a:prstGeom>
          <a:solidFill>
            <a:srgbClr val="FFFFFF"/>
          </a:solidFill>
          <a:ln w="15240">
            <a:solidFill>
              <a:srgbClr val="C7D0CB"/>
            </a:solidFill>
            <a:prstDash val="solid"/>
          </a:ln>
        </p:spPr>
        <p:txBody>
          <a:bodyPr/>
          <a:lstStyle/>
          <a:p>
            <a:endParaRPr lang="en-VN"/>
          </a:p>
        </p:txBody>
      </p:sp>
      <p:sp>
        <p:nvSpPr>
          <p:cNvPr id="10" name="Shape 8"/>
          <p:cNvSpPr/>
          <p:nvPr/>
        </p:nvSpPr>
        <p:spPr>
          <a:xfrm>
            <a:off x="7401997" y="2166461"/>
            <a:ext cx="6449020" cy="429816"/>
          </a:xfrm>
          <a:prstGeom prst="roundRect">
            <a:avLst>
              <a:gd name="adj" fmla="val 9746"/>
            </a:avLst>
          </a:prstGeom>
          <a:solidFill>
            <a:srgbClr val="E1EAE5"/>
          </a:solidFill>
          <a:ln/>
        </p:spPr>
        <p:txBody>
          <a:bodyPr/>
          <a:lstStyle/>
          <a:p>
            <a:endParaRPr lang="en-VN"/>
          </a:p>
        </p:txBody>
      </p:sp>
      <p:sp>
        <p:nvSpPr>
          <p:cNvPr id="11" name="Text 9"/>
          <p:cNvSpPr/>
          <p:nvPr/>
        </p:nvSpPr>
        <p:spPr>
          <a:xfrm>
            <a:off x="7545229" y="2739509"/>
            <a:ext cx="2149197" cy="268605"/>
          </a:xfrm>
          <a:prstGeom prst="rect">
            <a:avLst/>
          </a:prstGeom>
          <a:noFill/>
          <a:ln/>
        </p:spPr>
        <p:txBody>
          <a:bodyPr wrap="none" lIns="0" tIns="0" rIns="0" bIns="0" rtlCol="0" anchor="t"/>
          <a:lstStyle/>
          <a:p>
            <a:pPr marL="0" indent="0" algn="l">
              <a:lnSpc>
                <a:spcPts val="2100"/>
              </a:lnSpc>
              <a:buNone/>
            </a:pPr>
            <a:r>
              <a:rPr lang="en-US" sz="1650" b="1" dirty="0">
                <a:solidFill>
                  <a:srgbClr val="096130"/>
                </a:solidFill>
                <a:latin typeface="Alexandria Bold" pitchFamily="34" charset="0"/>
                <a:ea typeface="Alexandria Bold" pitchFamily="34" charset="-122"/>
                <a:cs typeface="Alexandria Bold" pitchFamily="34" charset="-120"/>
              </a:rPr>
              <a:t>Nhóm nguy cơ cao</a:t>
            </a:r>
            <a:endParaRPr lang="en-US" sz="1650" dirty="0"/>
          </a:p>
        </p:txBody>
      </p:sp>
      <p:sp>
        <p:nvSpPr>
          <p:cNvPr id="12" name="Text 10"/>
          <p:cNvSpPr/>
          <p:nvPr/>
        </p:nvSpPr>
        <p:spPr>
          <a:xfrm>
            <a:off x="7545229" y="3094077"/>
            <a:ext cx="6162556" cy="458153"/>
          </a:xfrm>
          <a:prstGeom prst="rect">
            <a:avLst/>
          </a:prstGeom>
          <a:noFill/>
          <a:ln/>
        </p:spPr>
        <p:txBody>
          <a:bodyPr wrap="square" lIns="0" tIns="0" rIns="0" bIns="0" rtlCol="0" anchor="t"/>
          <a:lstStyle/>
          <a:p>
            <a:pPr marL="0" indent="0" algn="l">
              <a:lnSpc>
                <a:spcPts val="1800"/>
              </a:lnSpc>
              <a:buNone/>
            </a:pPr>
            <a:r>
              <a:rPr lang="en-US" sz="1100" b="1" dirty="0">
                <a:solidFill>
                  <a:srgbClr val="096130"/>
                </a:solidFill>
                <a:latin typeface="Aptos" pitchFamily="34" charset="0"/>
                <a:ea typeface="Aptos" pitchFamily="34" charset="-122"/>
                <a:cs typeface="Aptos" pitchFamily="34" charset="-120"/>
              </a:rPr>
              <a:t>Case-finding</a:t>
            </a:r>
            <a:r>
              <a:rPr lang="en-US" sz="1100" dirty="0">
                <a:solidFill>
                  <a:srgbClr val="096130"/>
                </a:solidFill>
                <a:latin typeface="Aptos" pitchFamily="34" charset="0"/>
                <a:ea typeface="Aptos" pitchFamily="34" charset="-122"/>
                <a:cs typeface="Aptos" pitchFamily="34" charset="-120"/>
              </a:rPr>
              <a:t> ở nhóm có yếu tố nguy cơ (THA, ĐTĐ, BMI cao) được xem là hợp lý và có evidence base mạnh hơn.</a:t>
            </a:r>
            <a:endParaRPr lang="en-US" sz="1100" dirty="0"/>
          </a:p>
        </p:txBody>
      </p:sp>
      <p:sp>
        <p:nvSpPr>
          <p:cNvPr id="13" name="Text 11"/>
          <p:cNvSpPr/>
          <p:nvPr/>
        </p:nvSpPr>
        <p:spPr>
          <a:xfrm>
            <a:off x="764143" y="3925610"/>
            <a:ext cx="2948226" cy="268605"/>
          </a:xfrm>
          <a:prstGeom prst="rect">
            <a:avLst/>
          </a:prstGeom>
          <a:noFill/>
          <a:ln/>
        </p:spPr>
        <p:txBody>
          <a:bodyPr wrap="none" lIns="0" tIns="0" rIns="0" bIns="0" rtlCol="0" anchor="t"/>
          <a:lstStyle/>
          <a:p>
            <a:pPr marL="0" indent="0" algn="l">
              <a:lnSpc>
                <a:spcPts val="2100"/>
              </a:lnSpc>
              <a:buNone/>
            </a:pPr>
            <a:r>
              <a:rPr lang="en-US" sz="1650" b="1" dirty="0">
                <a:solidFill>
                  <a:srgbClr val="064D26"/>
                </a:solidFill>
                <a:latin typeface="Alexandria Bold" pitchFamily="34" charset="0"/>
                <a:ea typeface="Alexandria Bold" pitchFamily="34" charset="-122"/>
                <a:cs typeface="Alexandria Bold" pitchFamily="34" charset="-120"/>
              </a:rPr>
              <a:t>Phân tích chi tiết Evidence</a:t>
            </a:r>
            <a:endParaRPr lang="en-US" sz="1650" dirty="0"/>
          </a:p>
        </p:txBody>
      </p:sp>
      <p:sp>
        <p:nvSpPr>
          <p:cNvPr id="14" name="Text 12"/>
          <p:cNvSpPr/>
          <p:nvPr/>
        </p:nvSpPr>
        <p:spPr>
          <a:xfrm>
            <a:off x="764143" y="4552355"/>
            <a:ext cx="1952982" cy="223838"/>
          </a:xfrm>
          <a:prstGeom prst="rect">
            <a:avLst/>
          </a:prstGeom>
          <a:noFill/>
          <a:ln/>
        </p:spPr>
        <p:txBody>
          <a:bodyPr wrap="none" lIns="0" tIns="0" rIns="0" bIns="0" rtlCol="0" anchor="t"/>
          <a:lstStyle/>
          <a:p>
            <a:pPr marL="0" indent="0" algn="l">
              <a:lnSpc>
                <a:spcPts val="1750"/>
              </a:lnSpc>
              <a:buNone/>
            </a:pPr>
            <a:r>
              <a:rPr lang="en-US" sz="1400" b="1" dirty="0">
                <a:solidFill>
                  <a:srgbClr val="064D26"/>
                </a:solidFill>
                <a:latin typeface="Alexandria Bold" pitchFamily="34" charset="0"/>
                <a:ea typeface="Alexandria Bold" pitchFamily="34" charset="-122"/>
                <a:cs typeface="Alexandria Bold" pitchFamily="34" charset="-120"/>
              </a:rPr>
              <a:t>Thiếu bằng chứng về:</a:t>
            </a:r>
            <a:endParaRPr lang="en-US" sz="1400" dirty="0"/>
          </a:p>
        </p:txBody>
      </p:sp>
      <p:sp>
        <p:nvSpPr>
          <p:cNvPr id="15" name="Text 13"/>
          <p:cNvSpPr/>
          <p:nvPr/>
        </p:nvSpPr>
        <p:spPr>
          <a:xfrm>
            <a:off x="764143" y="4919424"/>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Hiệu quả của universal screening</a:t>
            </a:r>
            <a:endParaRPr lang="en-US" sz="1100" dirty="0"/>
          </a:p>
        </p:txBody>
      </p:sp>
      <p:sp>
        <p:nvSpPr>
          <p:cNvPr id="16" name="Text 14"/>
          <p:cNvSpPr/>
          <p:nvPr/>
        </p:nvSpPr>
        <p:spPr>
          <a:xfrm>
            <a:off x="764143" y="5198626"/>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Long-term outcomes improvement</a:t>
            </a:r>
            <a:endParaRPr lang="en-US" sz="1100" dirty="0"/>
          </a:p>
        </p:txBody>
      </p:sp>
      <p:sp>
        <p:nvSpPr>
          <p:cNvPr id="17" name="Text 15"/>
          <p:cNvSpPr/>
          <p:nvPr/>
        </p:nvSpPr>
        <p:spPr>
          <a:xfrm>
            <a:off x="764143" y="5477828"/>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Cost-effectiveness of mass screening</a:t>
            </a:r>
            <a:endParaRPr lang="en-US" sz="1100" dirty="0"/>
          </a:p>
        </p:txBody>
      </p:sp>
      <p:sp>
        <p:nvSpPr>
          <p:cNvPr id="18" name="Text 16"/>
          <p:cNvSpPr/>
          <p:nvPr/>
        </p:nvSpPr>
        <p:spPr>
          <a:xfrm>
            <a:off x="764143" y="5757029"/>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Overdiagnosis và overtreatment risks</a:t>
            </a:r>
            <a:endParaRPr lang="en-US" sz="1100" dirty="0"/>
          </a:p>
        </p:txBody>
      </p:sp>
      <p:sp>
        <p:nvSpPr>
          <p:cNvPr id="19" name="Text 17"/>
          <p:cNvSpPr/>
          <p:nvPr/>
        </p:nvSpPr>
        <p:spPr>
          <a:xfrm>
            <a:off x="764143" y="6036231"/>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Optimal screening intervals</a:t>
            </a:r>
            <a:endParaRPr lang="en-US" sz="1100" dirty="0"/>
          </a:p>
        </p:txBody>
      </p:sp>
      <p:sp>
        <p:nvSpPr>
          <p:cNvPr id="20" name="Text 18"/>
          <p:cNvSpPr/>
          <p:nvPr/>
        </p:nvSpPr>
        <p:spPr>
          <a:xfrm>
            <a:off x="7497604" y="4552355"/>
            <a:ext cx="1790938" cy="223838"/>
          </a:xfrm>
          <a:prstGeom prst="rect">
            <a:avLst/>
          </a:prstGeom>
          <a:noFill/>
          <a:ln/>
        </p:spPr>
        <p:txBody>
          <a:bodyPr wrap="none" lIns="0" tIns="0" rIns="0" bIns="0" rtlCol="0" anchor="t"/>
          <a:lstStyle/>
          <a:p>
            <a:pPr marL="0" indent="0" algn="l">
              <a:lnSpc>
                <a:spcPts val="1750"/>
              </a:lnSpc>
              <a:buNone/>
            </a:pPr>
            <a:r>
              <a:rPr lang="en-US" sz="1400" b="1" dirty="0">
                <a:solidFill>
                  <a:srgbClr val="064D26"/>
                </a:solidFill>
                <a:latin typeface="Alexandria Bold" pitchFamily="34" charset="0"/>
                <a:ea typeface="Alexandria Bold" pitchFamily="34" charset="-122"/>
                <a:cs typeface="Alexandria Bold" pitchFamily="34" charset="-120"/>
              </a:rPr>
              <a:t>Evidence có sẵn về:</a:t>
            </a:r>
            <a:endParaRPr lang="en-US" sz="1400" dirty="0"/>
          </a:p>
        </p:txBody>
      </p:sp>
      <p:sp>
        <p:nvSpPr>
          <p:cNvPr id="21" name="Text 19"/>
          <p:cNvSpPr/>
          <p:nvPr/>
        </p:nvSpPr>
        <p:spPr>
          <a:xfrm>
            <a:off x="7497604" y="4919424"/>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Accuracy của screening tools</a:t>
            </a:r>
            <a:endParaRPr lang="en-US" sz="1100" dirty="0"/>
          </a:p>
        </p:txBody>
      </p:sp>
      <p:sp>
        <p:nvSpPr>
          <p:cNvPr id="22" name="Text 20"/>
          <p:cNvSpPr/>
          <p:nvPr/>
        </p:nvSpPr>
        <p:spPr>
          <a:xfrm>
            <a:off x="7497604" y="5198626"/>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Benefits của treatment trong OSA nặng</a:t>
            </a:r>
            <a:endParaRPr lang="en-US" sz="1100" dirty="0"/>
          </a:p>
        </p:txBody>
      </p:sp>
      <p:sp>
        <p:nvSpPr>
          <p:cNvPr id="23" name="Text 21"/>
          <p:cNvSpPr/>
          <p:nvPr/>
        </p:nvSpPr>
        <p:spPr>
          <a:xfrm>
            <a:off x="7497604" y="5477828"/>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CV outcomes improvement with CPAP</a:t>
            </a:r>
            <a:endParaRPr lang="en-US" sz="1100" dirty="0"/>
          </a:p>
        </p:txBody>
      </p:sp>
      <p:sp>
        <p:nvSpPr>
          <p:cNvPr id="24" name="Text 22"/>
          <p:cNvSpPr/>
          <p:nvPr/>
        </p:nvSpPr>
        <p:spPr>
          <a:xfrm>
            <a:off x="7497604" y="5757029"/>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Case-finding effectiveness</a:t>
            </a:r>
            <a:endParaRPr lang="en-US" sz="1100" dirty="0"/>
          </a:p>
        </p:txBody>
      </p:sp>
      <p:sp>
        <p:nvSpPr>
          <p:cNvPr id="25" name="Text 23"/>
          <p:cNvSpPr/>
          <p:nvPr/>
        </p:nvSpPr>
        <p:spPr>
          <a:xfrm>
            <a:off x="7497604" y="6036231"/>
            <a:ext cx="6376273" cy="229076"/>
          </a:xfrm>
          <a:prstGeom prst="rect">
            <a:avLst/>
          </a:prstGeom>
          <a:noFill/>
          <a:ln/>
        </p:spPr>
        <p:txBody>
          <a:bodyPr wrap="none" lIns="0" tIns="0" rIns="0" bIns="0" rtlCol="0" anchor="t"/>
          <a:lstStyle/>
          <a:p>
            <a:pPr marL="342900" indent="-342900" algn="l">
              <a:lnSpc>
                <a:spcPts val="1800"/>
              </a:lnSpc>
              <a:buSzPct val="100000"/>
              <a:buChar char="•"/>
            </a:pPr>
            <a:r>
              <a:rPr lang="en-US" sz="1100" dirty="0">
                <a:solidFill>
                  <a:srgbClr val="096130"/>
                </a:solidFill>
                <a:latin typeface="Aptos" pitchFamily="34" charset="0"/>
                <a:ea typeface="Aptos" pitchFamily="34" charset="-122"/>
                <a:cs typeface="Aptos" pitchFamily="34" charset="-120"/>
              </a:rPr>
              <a:t>Risk stratification validity</a:t>
            </a:r>
            <a:endParaRPr lang="en-US" sz="1100" dirty="0"/>
          </a:p>
        </p:txBody>
      </p:sp>
      <p:sp>
        <p:nvSpPr>
          <p:cNvPr id="26" name="Shape 24"/>
          <p:cNvSpPr/>
          <p:nvPr/>
        </p:nvSpPr>
        <p:spPr>
          <a:xfrm>
            <a:off x="764143" y="6476524"/>
            <a:ext cx="13102114" cy="837605"/>
          </a:xfrm>
          <a:prstGeom prst="roundRect">
            <a:avLst>
              <a:gd name="adj" fmla="val 7185"/>
            </a:avLst>
          </a:prstGeom>
          <a:solidFill>
            <a:srgbClr val="D3DFD8"/>
          </a:solidFill>
          <a:ln/>
        </p:spPr>
        <p:txBody>
          <a:bodyPr/>
          <a:lstStyle/>
          <a:p>
            <a:endParaRPr lang="en-VN"/>
          </a:p>
        </p:txBody>
      </p:sp>
      <p:pic>
        <p:nvPicPr>
          <p:cNvPr id="27" name="Image 0" descr="preencoded.png"/>
          <p:cNvPicPr>
            <a:picLocks noChangeAspect="1"/>
          </p:cNvPicPr>
          <p:nvPr/>
        </p:nvPicPr>
        <p:blipFill>
          <a:blip r:embed="rId3"/>
          <a:stretch>
            <a:fillRect/>
          </a:stretch>
        </p:blipFill>
        <p:spPr>
          <a:xfrm>
            <a:off x="907375" y="6690122"/>
            <a:ext cx="179070" cy="143232"/>
          </a:xfrm>
          <a:prstGeom prst="rect">
            <a:avLst/>
          </a:prstGeom>
        </p:spPr>
      </p:pic>
      <p:sp>
        <p:nvSpPr>
          <p:cNvPr id="28" name="Text 25"/>
          <p:cNvSpPr/>
          <p:nvPr/>
        </p:nvSpPr>
        <p:spPr>
          <a:xfrm>
            <a:off x="1229678" y="6655475"/>
            <a:ext cx="12493347" cy="458153"/>
          </a:xfrm>
          <a:prstGeom prst="rect">
            <a:avLst/>
          </a:prstGeom>
          <a:noFill/>
          <a:ln/>
        </p:spPr>
        <p:txBody>
          <a:bodyPr wrap="square" lIns="0" tIns="0" rIns="0" bIns="0" rtlCol="0" anchor="t"/>
          <a:lstStyle/>
          <a:p>
            <a:pPr marL="0" indent="0" algn="l">
              <a:lnSpc>
                <a:spcPts val="1800"/>
              </a:lnSpc>
              <a:buNone/>
            </a:pPr>
            <a:r>
              <a:rPr lang="en-US" sz="1100" b="1" dirty="0">
                <a:solidFill>
                  <a:srgbClr val="000000"/>
                </a:solidFill>
                <a:latin typeface="Aptos" pitchFamily="34" charset="0"/>
                <a:ea typeface="Aptos" pitchFamily="34" charset="-122"/>
                <a:cs typeface="Aptos" pitchFamily="34" charset="-120"/>
              </a:rPr>
              <a:t>Ý nghĩa cho Primary Care:</a:t>
            </a:r>
            <a:r>
              <a:rPr lang="en-US" sz="1100" dirty="0">
                <a:solidFill>
                  <a:srgbClr val="000000"/>
                </a:solidFill>
                <a:latin typeface="Aptos" pitchFamily="34" charset="0"/>
                <a:ea typeface="Aptos" pitchFamily="34" charset="-122"/>
                <a:cs typeface="Aptos" pitchFamily="34" charset="-120"/>
              </a:rPr>
              <a:t> USPSTF recommendation hỗ trợ chiến lược </a:t>
            </a:r>
            <a:r>
              <a:rPr lang="en-US" sz="1100" b="1" dirty="0">
                <a:solidFill>
                  <a:srgbClr val="000000"/>
                </a:solidFill>
                <a:latin typeface="Aptos" pitchFamily="34" charset="0"/>
                <a:ea typeface="Aptos" pitchFamily="34" charset="-122"/>
                <a:cs typeface="Aptos" pitchFamily="34" charset="-120"/>
              </a:rPr>
              <a:t>targeted case-finding</a:t>
            </a:r>
            <a:r>
              <a:rPr lang="en-US" sz="1100" dirty="0">
                <a:solidFill>
                  <a:srgbClr val="000000"/>
                </a:solidFill>
                <a:latin typeface="Aptos" pitchFamily="34" charset="0"/>
                <a:ea typeface="Aptos" pitchFamily="34" charset="-122"/>
                <a:cs typeface="Aptos" pitchFamily="34" charset="-120"/>
              </a:rPr>
              <a:t> thay vì universal screening. Điều này phù hợp với mô hình primary care, nơi tập trung vào nhóm bệnh nhân có bệnh mạn tính.</a:t>
            </a:r>
            <a:endParaRPr lang="en-US" sz="1100" dirty="0"/>
          </a:p>
        </p:txBody>
      </p:sp>
      <p:sp>
        <p:nvSpPr>
          <p:cNvPr id="29" name="Text 26"/>
          <p:cNvSpPr/>
          <p:nvPr/>
        </p:nvSpPr>
        <p:spPr>
          <a:xfrm>
            <a:off x="764143" y="7475220"/>
            <a:ext cx="13102114" cy="229076"/>
          </a:xfrm>
          <a:prstGeom prst="rect">
            <a:avLst/>
          </a:prstGeom>
          <a:noFill/>
          <a:ln/>
        </p:spPr>
        <p:txBody>
          <a:bodyPr wrap="none" lIns="0" tIns="0" rIns="0" bIns="0" rtlCol="0" anchor="t"/>
          <a:lstStyle/>
          <a:p>
            <a:pPr marL="0" indent="0" algn="l">
              <a:lnSpc>
                <a:spcPts val="1800"/>
              </a:lnSpc>
              <a:buNone/>
            </a:pPr>
            <a:r>
              <a:rPr lang="en-US" sz="1100" dirty="0">
                <a:solidFill>
                  <a:srgbClr val="608571"/>
                </a:solidFill>
                <a:latin typeface="Aptos" pitchFamily="34" charset="0"/>
                <a:ea typeface="Aptos" pitchFamily="34" charset="-122"/>
                <a:cs typeface="Aptos" pitchFamily="34" charset="-120"/>
              </a:rPr>
              <a:t>Thông điệp quan trọng:</a:t>
            </a:r>
            <a:r>
              <a:rPr lang="en-US" sz="1100" dirty="0">
                <a:solidFill>
                  <a:srgbClr val="096130"/>
                </a:solidFill>
                <a:latin typeface="Aptos" pitchFamily="34" charset="0"/>
                <a:ea typeface="Aptos" pitchFamily="34" charset="-122"/>
                <a:cs typeface="Aptos" pitchFamily="34" charset="-120"/>
              </a:rPr>
              <a:t> Nên tập trung nguồn lực vào sàng lọc có mục tiêu ở nhóm nguy cơ cao thay vì screening đại trà toàn dân.</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91458"/>
            <a:ext cx="3374112" cy="372070"/>
          </a:xfrm>
          <a:prstGeom prst="rect">
            <a:avLst/>
          </a:prstGeom>
          <a:noFill/>
          <a:ln/>
        </p:spPr>
        <p:txBody>
          <a:bodyPr wrap="non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Triệu chứng lâm sàng </a:t>
            </a:r>
            <a:endParaRPr lang="en-US" sz="2300" dirty="0"/>
          </a:p>
        </p:txBody>
      </p:sp>
      <p:sp>
        <p:nvSpPr>
          <p:cNvPr id="3" name="Text 1"/>
          <p:cNvSpPr/>
          <p:nvPr/>
        </p:nvSpPr>
        <p:spPr>
          <a:xfrm>
            <a:off x="675037" y="1876038"/>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Triệu chứng ban đêm:</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ngáy to</a:t>
            </a:r>
            <a:r>
              <a:rPr lang="en-US" sz="1550" dirty="0">
                <a:solidFill>
                  <a:srgbClr val="096130"/>
                </a:solidFill>
                <a:latin typeface="Aptos" pitchFamily="34" charset="0"/>
                <a:ea typeface="Aptos" pitchFamily="34" charset="-122"/>
                <a:cs typeface="Aptos" pitchFamily="34" charset="-120"/>
              </a:rPr>
              <a:t>, ngưng thở được người thân ghi nhận, thở hổn hển/“gasping”, ngủ không sâu, tiểu đêm.</a:t>
            </a:r>
            <a:endParaRPr lang="en-US" sz="1550" dirty="0"/>
          </a:p>
        </p:txBody>
      </p:sp>
      <p:sp>
        <p:nvSpPr>
          <p:cNvPr id="4" name="Text 2"/>
          <p:cNvSpPr/>
          <p:nvPr/>
        </p:nvSpPr>
        <p:spPr>
          <a:xfrm>
            <a:off x="675037" y="2262991"/>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Triệu chứng ban ngày:</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buồn ngủ </a:t>
            </a:r>
            <a:r>
              <a:rPr lang="en-US" sz="1550" b="1" dirty="0" err="1">
                <a:solidFill>
                  <a:srgbClr val="096130"/>
                </a:solidFill>
                <a:latin typeface="Aptos" pitchFamily="34" charset="0"/>
                <a:ea typeface="Aptos" pitchFamily="34" charset="-122"/>
                <a:cs typeface="Aptos" pitchFamily="34" charset="-120"/>
              </a:rPr>
              <a:t>quá</a:t>
            </a:r>
            <a:r>
              <a:rPr lang="en-US" sz="1550" b="1" dirty="0">
                <a:solidFill>
                  <a:srgbClr val="096130"/>
                </a:solidFill>
                <a:latin typeface="Aptos" pitchFamily="34" charset="0"/>
                <a:ea typeface="Aptos" pitchFamily="34" charset="-122"/>
                <a:cs typeface="Aptos" pitchFamily="34" charset="-120"/>
              </a:rPr>
              <a:t> </a:t>
            </a:r>
            <a:r>
              <a:rPr lang="en-US" sz="1550" b="1" dirty="0" err="1">
                <a:solidFill>
                  <a:srgbClr val="096130"/>
                </a:solidFill>
                <a:latin typeface="Aptos" pitchFamily="34" charset="0"/>
                <a:ea typeface="Aptos" pitchFamily="34" charset="-122"/>
                <a:cs typeface="Aptos" pitchFamily="34" charset="-120"/>
              </a:rPr>
              <a:t>mức</a:t>
            </a:r>
            <a:r>
              <a:rPr lang="en-US" sz="1550" b="1" dirty="0">
                <a:solidFill>
                  <a:srgbClr val="096130"/>
                </a:solidFill>
                <a:latin typeface="Aptos" pitchFamily="34" charset="0"/>
                <a:ea typeface="Aptos" pitchFamily="34" charset="-122"/>
                <a:cs typeface="Aptos" pitchFamily="34" charset="-120"/>
              </a:rPr>
              <a:t>, </a:t>
            </a:r>
            <a:r>
              <a:rPr lang="en-US" sz="1550" dirty="0" err="1">
                <a:solidFill>
                  <a:srgbClr val="096130"/>
                </a:solidFill>
                <a:latin typeface="Aptos" pitchFamily="34" charset="0"/>
                <a:ea typeface="Aptos" pitchFamily="34" charset="-122"/>
                <a:cs typeface="Aptos" pitchFamily="34" charset="-120"/>
              </a:rPr>
              <a:t>mệt</a:t>
            </a:r>
            <a:r>
              <a:rPr lang="en-US" sz="1550" dirty="0">
                <a:solidFill>
                  <a:srgbClr val="096130"/>
                </a:solidFill>
                <a:latin typeface="Aptos" pitchFamily="34" charset="0"/>
                <a:ea typeface="Aptos" pitchFamily="34" charset="-122"/>
                <a:cs typeface="Aptos" pitchFamily="34" charset="-120"/>
              </a:rPr>
              <a:t> mỏi, </a:t>
            </a:r>
            <a:r>
              <a:rPr lang="en-US" sz="1550" b="1" dirty="0">
                <a:solidFill>
                  <a:srgbClr val="096130"/>
                </a:solidFill>
                <a:latin typeface="Aptos" pitchFamily="34" charset="0"/>
                <a:ea typeface="Aptos" pitchFamily="34" charset="-122"/>
                <a:cs typeface="Aptos" pitchFamily="34" charset="-120"/>
              </a:rPr>
              <a:t>đau đầu sáng</a:t>
            </a:r>
            <a:r>
              <a:rPr lang="en-US" sz="1550" dirty="0">
                <a:solidFill>
                  <a:srgbClr val="096130"/>
                </a:solidFill>
                <a:latin typeface="Aptos" pitchFamily="34" charset="0"/>
                <a:ea typeface="Aptos" pitchFamily="34" charset="-122"/>
                <a:cs typeface="Aptos" pitchFamily="34" charset="-120"/>
              </a:rPr>
              <a:t>, giảm tập trung/ghi nhớ, khí sắc kém.</a:t>
            </a:r>
            <a:endParaRPr lang="en-US" sz="1550" dirty="0"/>
          </a:p>
        </p:txBody>
      </p:sp>
      <p:sp>
        <p:nvSpPr>
          <p:cNvPr id="5" name="Text 3"/>
          <p:cNvSpPr/>
          <p:nvPr/>
        </p:nvSpPr>
        <p:spPr>
          <a:xfrm>
            <a:off x="675037" y="2645002"/>
            <a:ext cx="13042821" cy="95261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Dấu hiệu/ liên quan:</a:t>
            </a:r>
            <a:r>
              <a:rPr lang="en-US" sz="1550" dirty="0">
                <a:solidFill>
                  <a:srgbClr val="096130"/>
                </a:solidFill>
                <a:latin typeface="Aptos" pitchFamily="34" charset="0"/>
                <a:ea typeface="Aptos" pitchFamily="34" charset="-122"/>
                <a:cs typeface="Aptos" pitchFamily="34" charset="-120"/>
              </a:rPr>
              <a:t> BMI↑, </a:t>
            </a:r>
            <a:r>
              <a:rPr lang="en-US" sz="1550" b="1" dirty="0">
                <a:solidFill>
                  <a:srgbClr val="096130"/>
                </a:solidFill>
                <a:latin typeface="Aptos" pitchFamily="34" charset="0"/>
                <a:ea typeface="Aptos" pitchFamily="34" charset="-122"/>
                <a:cs typeface="Aptos" pitchFamily="34" charset="-120"/>
              </a:rPr>
              <a:t>vòng cổ to</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tăng huyết áp kháng trị</a:t>
            </a:r>
            <a:r>
              <a:rPr lang="en-US" sz="1550" dirty="0">
                <a:solidFill>
                  <a:srgbClr val="096130"/>
                </a:solidFill>
                <a:latin typeface="Aptos" pitchFamily="34" charset="0"/>
                <a:ea typeface="Aptos" pitchFamily="34" charset="-122"/>
                <a:cs typeface="Aptos" pitchFamily="34" charset="-120"/>
              </a:rPr>
              <a:t>, rung nhĩ, đột quỵ, ĐTĐ típ 2. </a:t>
            </a:r>
            <a:endParaRPr lang="en-US" sz="1550" dirty="0"/>
          </a:p>
        </p:txBody>
      </p:sp>
      <p:sp>
        <p:nvSpPr>
          <p:cNvPr id="7" name="Text 5"/>
          <p:cNvSpPr/>
          <p:nvPr/>
        </p:nvSpPr>
        <p:spPr>
          <a:xfrm>
            <a:off x="793790" y="4704993"/>
            <a:ext cx="13042821" cy="254079"/>
          </a:xfrm>
          <a:prstGeom prst="rect">
            <a:avLst/>
          </a:prstGeom>
          <a:noFill/>
          <a:ln/>
        </p:spPr>
        <p:txBody>
          <a:bodyPr wrap="none" lIns="0" tIns="0" rIns="0" bIns="0" rtlCol="0" anchor="t"/>
          <a:lstStyle/>
          <a:p>
            <a:pPr marL="0" indent="0" algn="l">
              <a:lnSpc>
                <a:spcPts val="2000"/>
              </a:lnSpc>
              <a:buNone/>
            </a:pPr>
            <a:endParaRPr lang="en-US" sz="1250" dirty="0"/>
          </a:p>
        </p:txBody>
      </p:sp>
      <p:sp>
        <p:nvSpPr>
          <p:cNvPr id="8" name="Text 6"/>
          <p:cNvSpPr/>
          <p:nvPr/>
        </p:nvSpPr>
        <p:spPr>
          <a:xfrm>
            <a:off x="793790" y="5182314"/>
            <a:ext cx="13042821" cy="254079"/>
          </a:xfrm>
          <a:prstGeom prst="rect">
            <a:avLst/>
          </a:prstGeom>
          <a:noFill/>
          <a:ln/>
        </p:spPr>
        <p:txBody>
          <a:bodyPr wrap="none" lIns="0" tIns="0" rIns="0" bIns="0" rtlCol="0" anchor="t"/>
          <a:lstStyle/>
          <a:p>
            <a:pPr marL="0" indent="0" algn="l">
              <a:lnSpc>
                <a:spcPts val="2000"/>
              </a:lnSpc>
              <a:buNone/>
            </a:pPr>
            <a:endParaRPr lang="en-US" sz="1250" dirty="0"/>
          </a:p>
        </p:txBody>
      </p:sp>
      <p:sp>
        <p:nvSpPr>
          <p:cNvPr id="9" name="Text 7"/>
          <p:cNvSpPr/>
          <p:nvPr/>
        </p:nvSpPr>
        <p:spPr>
          <a:xfrm>
            <a:off x="793790" y="5659636"/>
            <a:ext cx="13042821" cy="254079"/>
          </a:xfrm>
          <a:prstGeom prst="rect">
            <a:avLst/>
          </a:prstGeom>
          <a:noFill/>
          <a:ln/>
        </p:spPr>
        <p:txBody>
          <a:bodyPr wrap="none" lIns="0" tIns="0" rIns="0" bIns="0" rtlCol="0" anchor="t"/>
          <a:lstStyle/>
          <a:p>
            <a:pPr marL="0" indent="0" algn="l">
              <a:lnSpc>
                <a:spcPts val="2000"/>
              </a:lnSpc>
              <a:buNone/>
            </a:pPr>
            <a:endParaRPr lang="en-US" sz="1250" dirty="0"/>
          </a:p>
        </p:txBody>
      </p:sp>
      <p:sp>
        <p:nvSpPr>
          <p:cNvPr id="13" name="Text 10">
            <a:extLst>
              <a:ext uri="{FF2B5EF4-FFF2-40B4-BE49-F238E27FC236}">
                <a16:creationId xmlns:a16="http://schemas.microsoft.com/office/drawing/2014/main" id="{4948CF3C-D029-D50A-4FFC-0047855D0157}"/>
              </a:ext>
            </a:extLst>
          </p:cNvPr>
          <p:cNvSpPr/>
          <p:nvPr/>
        </p:nvSpPr>
        <p:spPr>
          <a:xfrm>
            <a:off x="278401" y="7740673"/>
            <a:ext cx="13042821" cy="444458"/>
          </a:xfrm>
          <a:prstGeom prst="rect">
            <a:avLst/>
          </a:prstGeom>
          <a:noFill/>
          <a:ln/>
        </p:spPr>
        <p:txBody>
          <a:bodyPr wrap="none" lIns="0" tIns="0" rIns="0" bIns="0" rtlCol="0" anchor="t"/>
          <a:lstStyle/>
          <a:p>
            <a:pPr marL="228600" indent="-228600">
              <a:buSzPct val="100000"/>
              <a:buAutoNum type="arabicParenBoth"/>
            </a:pPr>
            <a:r>
              <a:rPr lang="en-US" sz="800" dirty="0">
                <a:solidFill>
                  <a:srgbClr val="096130"/>
                </a:solidFill>
                <a:latin typeface="Arial" panose="020B0604020202020204" pitchFamily="34" charset="0"/>
                <a:ea typeface="Aptos" pitchFamily="34" charset="-122"/>
                <a:cs typeface="Arial" panose="020B0604020202020204" pitchFamily="34" charset="0"/>
              </a:rPr>
              <a:t>Kapur VK, et al. </a:t>
            </a:r>
            <a:r>
              <a:rPr lang="en-US" sz="800" i="1" dirty="0">
                <a:solidFill>
                  <a:srgbClr val="096130"/>
                </a:solidFill>
                <a:latin typeface="Arial" panose="020B0604020202020204" pitchFamily="34" charset="0"/>
                <a:ea typeface="Aptos" pitchFamily="34" charset="-122"/>
                <a:cs typeface="Arial" panose="020B0604020202020204" pitchFamily="34" charset="0"/>
              </a:rPr>
              <a:t>J Clin Sleep Med</a:t>
            </a:r>
            <a:r>
              <a:rPr lang="en-US" sz="800" dirty="0">
                <a:solidFill>
                  <a:srgbClr val="096130"/>
                </a:solidFill>
                <a:latin typeface="Arial" panose="020B0604020202020204" pitchFamily="34" charset="0"/>
                <a:ea typeface="Aptos" pitchFamily="34" charset="-122"/>
                <a:cs typeface="Arial" panose="020B0604020202020204" pitchFamily="34" charset="0"/>
              </a:rPr>
              <a:t>. 2017;13:479–504. </a:t>
            </a:r>
          </a:p>
          <a:p>
            <a:pPr marL="228600" indent="-228600">
              <a:buSzPct val="100000"/>
              <a:buAutoNum type="arabicParenBoth"/>
            </a:pPr>
            <a:r>
              <a:rPr lang="en-US" sz="800" dirty="0">
                <a:solidFill>
                  <a:srgbClr val="096130"/>
                </a:solidFill>
                <a:latin typeface="Arial" panose="020B0604020202020204" pitchFamily="34" charset="0"/>
                <a:ea typeface="Aptos" pitchFamily="34" charset="-122"/>
                <a:cs typeface="Arial" panose="020B0604020202020204" pitchFamily="34" charset="0"/>
              </a:rPr>
              <a:t>Berry RB, et al. </a:t>
            </a:r>
            <a:r>
              <a:rPr lang="en-US" sz="800" i="1" dirty="0">
                <a:solidFill>
                  <a:srgbClr val="096130"/>
                </a:solidFill>
                <a:latin typeface="Arial" panose="020B0604020202020204" pitchFamily="34" charset="0"/>
                <a:ea typeface="Aptos" pitchFamily="34" charset="-122"/>
                <a:cs typeface="Arial" panose="020B0604020202020204" pitchFamily="34" charset="0"/>
              </a:rPr>
              <a:t>The AASM Manual for the Scoring of Sleep and Associated Events</a:t>
            </a:r>
            <a:r>
              <a:rPr lang="en-US" sz="800" dirty="0">
                <a:solidFill>
                  <a:srgbClr val="096130"/>
                </a:solidFill>
                <a:latin typeface="Arial" panose="020B0604020202020204" pitchFamily="34" charset="0"/>
                <a:ea typeface="Aptos" pitchFamily="34" charset="-122"/>
                <a:cs typeface="Arial" panose="020B0604020202020204" pitchFamily="34" charset="0"/>
              </a:rPr>
              <a:t> (current version). Darien, IL: AASM.</a:t>
            </a:r>
            <a:endParaRPr lang="en-US" sz="800" dirty="0">
              <a:latin typeface="Arial" panose="020B0604020202020204" pitchFamily="34" charset="0"/>
              <a:cs typeface="Arial" panose="020B0604020202020204" pitchFamily="34" charset="0"/>
            </a:endParaRPr>
          </a:p>
          <a:p>
            <a:pPr marL="228600" indent="-228600">
              <a:buSzPct val="100000"/>
              <a:buAutoNum type="arabicParenBoth"/>
            </a:pPr>
            <a:r>
              <a:rPr lang="en-US" sz="800" dirty="0" err="1">
                <a:solidFill>
                  <a:srgbClr val="096130"/>
                </a:solidFill>
                <a:latin typeface="Arial" panose="020B0604020202020204" pitchFamily="34" charset="0"/>
                <a:ea typeface="Aptos" pitchFamily="34" charset="-122"/>
                <a:cs typeface="Arial" panose="020B0604020202020204" pitchFamily="34" charset="0"/>
              </a:rPr>
              <a:t>Benjafield</a:t>
            </a:r>
            <a:r>
              <a:rPr lang="en-US" sz="800" dirty="0">
                <a:solidFill>
                  <a:srgbClr val="096130"/>
                </a:solidFill>
                <a:latin typeface="Arial" panose="020B0604020202020204" pitchFamily="34" charset="0"/>
                <a:ea typeface="Aptos" pitchFamily="34" charset="-122"/>
                <a:cs typeface="Arial" panose="020B0604020202020204" pitchFamily="34" charset="0"/>
              </a:rPr>
              <a:t> AV, et al. </a:t>
            </a:r>
            <a:r>
              <a:rPr lang="en-US" sz="800" i="1" dirty="0">
                <a:solidFill>
                  <a:srgbClr val="096130"/>
                </a:solidFill>
                <a:latin typeface="Arial" panose="020B0604020202020204" pitchFamily="34" charset="0"/>
                <a:ea typeface="Aptos" pitchFamily="34" charset="-122"/>
                <a:cs typeface="Arial" panose="020B0604020202020204" pitchFamily="34" charset="0"/>
              </a:rPr>
              <a:t>Lancet Respir Med</a:t>
            </a:r>
            <a:r>
              <a:rPr lang="en-US" sz="800" dirty="0">
                <a:solidFill>
                  <a:srgbClr val="096130"/>
                </a:solidFill>
                <a:latin typeface="Arial" panose="020B0604020202020204" pitchFamily="34" charset="0"/>
                <a:ea typeface="Aptos" pitchFamily="34" charset="-122"/>
                <a:cs typeface="Arial" panose="020B0604020202020204" pitchFamily="34" charset="0"/>
              </a:rPr>
              <a:t>. 2019;7:687–698. </a:t>
            </a:r>
            <a:endParaRPr lang="en-US" sz="800" dirty="0">
              <a:latin typeface="Arial" panose="020B0604020202020204" pitchFamily="34" charset="0"/>
              <a:cs typeface="Arial" panose="020B0604020202020204" pitchFamily="34" charset="0"/>
            </a:endParaRPr>
          </a:p>
        </p:txBody>
      </p:sp>
      <p:pic>
        <p:nvPicPr>
          <p:cNvPr id="1026" name="Picture 2" descr="Sleep Apnea Signs and Symptoms">
            <a:extLst>
              <a:ext uri="{FF2B5EF4-FFF2-40B4-BE49-F238E27FC236}">
                <a16:creationId xmlns:a16="http://schemas.microsoft.com/office/drawing/2014/main" id="{DAFA2379-BD77-6DC8-2CAA-F4E228052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931" y="3263415"/>
            <a:ext cx="6738999" cy="432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775216" y="533043"/>
            <a:ext cx="5446395" cy="454223"/>
          </a:xfrm>
          <a:prstGeom prst="rect">
            <a:avLst/>
          </a:prstGeom>
          <a:noFill/>
          <a:ln/>
        </p:spPr>
        <p:txBody>
          <a:bodyPr wrap="none" lIns="0" tIns="0" rIns="0" bIns="0" rtlCol="0" anchor="t"/>
          <a:lstStyle/>
          <a:p>
            <a:pPr marL="0" indent="0" algn="l">
              <a:lnSpc>
                <a:spcPts val="3550"/>
              </a:lnSpc>
              <a:buNone/>
            </a:pPr>
            <a:r>
              <a:rPr lang="en-US" sz="2850" b="1" dirty="0">
                <a:solidFill>
                  <a:srgbClr val="064D26"/>
                </a:solidFill>
                <a:latin typeface="Alexandria Bold" pitchFamily="34" charset="0"/>
                <a:ea typeface="Alexandria Bold" pitchFamily="34" charset="-122"/>
                <a:cs typeface="Alexandria Bold" pitchFamily="34" charset="-120"/>
              </a:rPr>
              <a:t>Mô hình 3 tầng tầm soát OSA</a:t>
            </a:r>
            <a:endParaRPr lang="en-US" sz="2850" dirty="0"/>
          </a:p>
        </p:txBody>
      </p:sp>
      <p:sp>
        <p:nvSpPr>
          <p:cNvPr id="3" name="Text 1"/>
          <p:cNvSpPr/>
          <p:nvPr/>
        </p:nvSpPr>
        <p:spPr>
          <a:xfrm>
            <a:off x="775216" y="1205270"/>
            <a:ext cx="4532709" cy="363379"/>
          </a:xfrm>
          <a:prstGeom prst="rect">
            <a:avLst/>
          </a:prstGeom>
          <a:noFill/>
          <a:ln/>
        </p:spPr>
        <p:txBody>
          <a:bodyPr wrap="none" lIns="0" tIns="0" rIns="0" bIns="0" rtlCol="0" anchor="t"/>
          <a:lstStyle/>
          <a:p>
            <a:pPr marL="0" indent="0" algn="l">
              <a:lnSpc>
                <a:spcPts val="2850"/>
              </a:lnSpc>
              <a:buNone/>
            </a:pPr>
            <a:r>
              <a:rPr lang="en-US" sz="2250" b="1" dirty="0">
                <a:solidFill>
                  <a:srgbClr val="064D26"/>
                </a:solidFill>
                <a:latin typeface="Alexandria Bold" pitchFamily="34" charset="0"/>
                <a:ea typeface="Alexandria Bold" pitchFamily="34" charset="-122"/>
                <a:cs typeface="Alexandria Bold" pitchFamily="34" charset="-120"/>
              </a:rPr>
              <a:t>Stratified Screening Approach</a:t>
            </a:r>
            <a:endParaRPr lang="en-US" sz="2250" dirty="0"/>
          </a:p>
        </p:txBody>
      </p:sp>
      <p:sp>
        <p:nvSpPr>
          <p:cNvPr id="4" name="Text 2"/>
          <p:cNvSpPr/>
          <p:nvPr/>
        </p:nvSpPr>
        <p:spPr>
          <a:xfrm>
            <a:off x="775216" y="1786652"/>
            <a:ext cx="13079968" cy="232529"/>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Mô hình phân tầng được thiết kế để tối ưu hóa nguồn lực PSG và tăng khả năng phát hiện OSA nặng có ý nghĩa lâm sàng.</a:t>
            </a:r>
            <a:endParaRPr lang="en-US" sz="1100" dirty="0"/>
          </a:p>
        </p:txBody>
      </p:sp>
      <p:sp>
        <p:nvSpPr>
          <p:cNvPr id="5" name="Shape 3"/>
          <p:cNvSpPr/>
          <p:nvPr/>
        </p:nvSpPr>
        <p:spPr>
          <a:xfrm>
            <a:off x="993219" y="2764036"/>
            <a:ext cx="4045029" cy="145256"/>
          </a:xfrm>
          <a:prstGeom prst="roundRect">
            <a:avLst>
              <a:gd name="adj" fmla="val 42029"/>
            </a:avLst>
          </a:prstGeom>
          <a:solidFill>
            <a:srgbClr val="E1EAE5"/>
          </a:solidFill>
          <a:ln w="7620">
            <a:solidFill>
              <a:srgbClr val="C7D0CB"/>
            </a:solidFill>
            <a:prstDash val="solid"/>
          </a:ln>
        </p:spPr>
        <p:txBody>
          <a:bodyPr/>
          <a:lstStyle/>
          <a:p>
            <a:endParaRPr lang="en-VN"/>
          </a:p>
        </p:txBody>
      </p:sp>
      <p:sp>
        <p:nvSpPr>
          <p:cNvPr id="6" name="Shape 4"/>
          <p:cNvSpPr/>
          <p:nvPr/>
        </p:nvSpPr>
        <p:spPr>
          <a:xfrm>
            <a:off x="775216" y="2618661"/>
            <a:ext cx="436007" cy="436007"/>
          </a:xfrm>
          <a:prstGeom prst="roundRect">
            <a:avLst>
              <a:gd name="adj" fmla="val 104861"/>
            </a:avLst>
          </a:prstGeom>
          <a:solidFill>
            <a:srgbClr val="E1EAE5"/>
          </a:solidFill>
          <a:ln w="7620">
            <a:solidFill>
              <a:srgbClr val="C7D0CB"/>
            </a:solidFill>
            <a:prstDash val="solid"/>
          </a:ln>
        </p:spPr>
        <p:txBody>
          <a:bodyPr/>
          <a:lstStyle/>
          <a:p>
            <a:endParaRPr lang="en-VN"/>
          </a:p>
        </p:txBody>
      </p:sp>
      <p:pic>
        <p:nvPicPr>
          <p:cNvPr id="7" name="Image 0" descr="preencoded.png"/>
          <p:cNvPicPr>
            <a:picLocks noChangeAspect="1"/>
          </p:cNvPicPr>
          <p:nvPr/>
        </p:nvPicPr>
        <p:blipFill>
          <a:blip r:embed="rId3"/>
          <a:stretch>
            <a:fillRect/>
          </a:stretch>
        </p:blipFill>
        <p:spPr>
          <a:xfrm>
            <a:off x="884158" y="2727722"/>
            <a:ext cx="218003" cy="218003"/>
          </a:xfrm>
          <a:prstGeom prst="rect">
            <a:avLst/>
          </a:prstGeom>
        </p:spPr>
      </p:pic>
      <p:sp>
        <p:nvSpPr>
          <p:cNvPr id="8" name="Text 5"/>
          <p:cNvSpPr/>
          <p:nvPr/>
        </p:nvSpPr>
        <p:spPr>
          <a:xfrm>
            <a:off x="920472" y="3199924"/>
            <a:ext cx="1816894"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Tầng 1: Bảng hỏi</a:t>
            </a:r>
            <a:endParaRPr lang="en-US" sz="1400" dirty="0"/>
          </a:p>
        </p:txBody>
      </p:sp>
      <p:sp>
        <p:nvSpPr>
          <p:cNvPr id="9" name="Text 6"/>
          <p:cNvSpPr/>
          <p:nvPr/>
        </p:nvSpPr>
        <p:spPr>
          <a:xfrm>
            <a:off x="920472" y="3514130"/>
            <a:ext cx="3972639" cy="697587"/>
          </a:xfrm>
          <a:prstGeom prst="rect">
            <a:avLst/>
          </a:prstGeom>
          <a:noFill/>
          <a:ln/>
        </p:spPr>
        <p:txBody>
          <a:bodyPr wrap="square" lIns="0" tIns="0" rIns="0" bIns="0" rtlCol="0" anchor="t"/>
          <a:lstStyle/>
          <a:p>
            <a:pPr marL="0" indent="0" algn="l">
              <a:lnSpc>
                <a:spcPts val="1800"/>
              </a:lnSpc>
              <a:buNone/>
            </a:pPr>
            <a:r>
              <a:rPr lang="en-US" sz="1100" b="1" dirty="0">
                <a:solidFill>
                  <a:srgbClr val="096130"/>
                </a:solidFill>
                <a:latin typeface="Aptos" pitchFamily="34" charset="0"/>
                <a:ea typeface="Aptos" pitchFamily="34" charset="-122"/>
                <a:cs typeface="Aptos" pitchFamily="34" charset="-120"/>
              </a:rPr>
              <a:t>STOP-Bang, NoSAS</a:t>
            </a:r>
            <a:r>
              <a:rPr lang="en-US" sz="1100" dirty="0">
                <a:solidFill>
                  <a:srgbClr val="096130"/>
                </a:solidFill>
                <a:latin typeface="Aptos" pitchFamily="34" charset="0"/>
                <a:ea typeface="Aptos" pitchFamily="34" charset="-122"/>
                <a:cs typeface="Aptos" pitchFamily="34" charset="-120"/>
              </a:rPr>
              <a:t> phân loại nguy cơ thấp/trung bình/cao. Universal screening cho tất cả bệnh nhân có yếu tố nguy cơ (THA, ĐTĐ, béo phì).</a:t>
            </a:r>
            <a:endParaRPr lang="en-US" sz="1100" dirty="0"/>
          </a:p>
        </p:txBody>
      </p:sp>
      <p:sp>
        <p:nvSpPr>
          <p:cNvPr id="10" name="Shape 7"/>
          <p:cNvSpPr/>
          <p:nvPr/>
        </p:nvSpPr>
        <p:spPr>
          <a:xfrm>
            <a:off x="5401628" y="2546033"/>
            <a:ext cx="4045029" cy="145256"/>
          </a:xfrm>
          <a:prstGeom prst="roundRect">
            <a:avLst>
              <a:gd name="adj" fmla="val 42029"/>
            </a:avLst>
          </a:prstGeom>
          <a:solidFill>
            <a:srgbClr val="E1EAE5"/>
          </a:solidFill>
          <a:ln w="7620">
            <a:solidFill>
              <a:srgbClr val="C7D0CB"/>
            </a:solidFill>
            <a:prstDash val="solid"/>
          </a:ln>
        </p:spPr>
        <p:txBody>
          <a:bodyPr/>
          <a:lstStyle/>
          <a:p>
            <a:endParaRPr lang="en-VN"/>
          </a:p>
        </p:txBody>
      </p:sp>
      <p:sp>
        <p:nvSpPr>
          <p:cNvPr id="11" name="Shape 8"/>
          <p:cNvSpPr/>
          <p:nvPr/>
        </p:nvSpPr>
        <p:spPr>
          <a:xfrm>
            <a:off x="5183624" y="2400657"/>
            <a:ext cx="436007" cy="436007"/>
          </a:xfrm>
          <a:prstGeom prst="roundRect">
            <a:avLst>
              <a:gd name="adj" fmla="val 104861"/>
            </a:avLst>
          </a:prstGeom>
          <a:solidFill>
            <a:srgbClr val="E1EAE5"/>
          </a:solidFill>
          <a:ln w="7620">
            <a:solidFill>
              <a:srgbClr val="C7D0CB"/>
            </a:solidFill>
            <a:prstDash val="solid"/>
          </a:ln>
        </p:spPr>
        <p:txBody>
          <a:bodyPr/>
          <a:lstStyle/>
          <a:p>
            <a:endParaRPr lang="en-VN"/>
          </a:p>
        </p:txBody>
      </p:sp>
      <p:pic>
        <p:nvPicPr>
          <p:cNvPr id="12" name="Image 1" descr="preencoded.png"/>
          <p:cNvPicPr>
            <a:picLocks noChangeAspect="1"/>
          </p:cNvPicPr>
          <p:nvPr/>
        </p:nvPicPr>
        <p:blipFill>
          <a:blip r:embed="rId4"/>
          <a:stretch>
            <a:fillRect/>
          </a:stretch>
        </p:blipFill>
        <p:spPr>
          <a:xfrm>
            <a:off x="5292566" y="2482453"/>
            <a:ext cx="218003" cy="272534"/>
          </a:xfrm>
          <a:prstGeom prst="rect">
            <a:avLst/>
          </a:prstGeom>
        </p:spPr>
      </p:pic>
      <p:sp>
        <p:nvSpPr>
          <p:cNvPr id="13" name="Text 9"/>
          <p:cNvSpPr/>
          <p:nvPr/>
        </p:nvSpPr>
        <p:spPr>
          <a:xfrm>
            <a:off x="5328880" y="2981920"/>
            <a:ext cx="1973342"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Tầng 2: Oximetry + AI</a:t>
            </a:r>
            <a:endParaRPr lang="en-US" sz="1400" dirty="0"/>
          </a:p>
        </p:txBody>
      </p:sp>
      <p:sp>
        <p:nvSpPr>
          <p:cNvPr id="14" name="Text 10"/>
          <p:cNvSpPr/>
          <p:nvPr/>
        </p:nvSpPr>
        <p:spPr>
          <a:xfrm>
            <a:off x="5328880" y="3296126"/>
            <a:ext cx="3972639" cy="697587"/>
          </a:xfrm>
          <a:prstGeom prst="rect">
            <a:avLst/>
          </a:prstGeom>
          <a:noFill/>
          <a:ln/>
        </p:spPr>
        <p:txBody>
          <a:bodyPr wrap="square" lIns="0" tIns="0" rIns="0" bIns="0" rtlCol="0" anchor="t"/>
          <a:lstStyle/>
          <a:p>
            <a:pPr marL="0" indent="0" algn="l">
              <a:lnSpc>
                <a:spcPts val="1800"/>
              </a:lnSpc>
              <a:buNone/>
            </a:pPr>
            <a:r>
              <a:rPr lang="en-US" sz="1100" b="1" dirty="0">
                <a:solidFill>
                  <a:srgbClr val="096130"/>
                </a:solidFill>
                <a:latin typeface="Aptos" pitchFamily="34" charset="0"/>
                <a:ea typeface="Aptos" pitchFamily="34" charset="-122"/>
                <a:cs typeface="Aptos" pitchFamily="34" charset="-120"/>
              </a:rPr>
              <a:t>Overnight oximetry</a:t>
            </a:r>
            <a:r>
              <a:rPr lang="en-US" sz="1100" dirty="0">
                <a:solidFill>
                  <a:srgbClr val="096130"/>
                </a:solidFill>
                <a:latin typeface="Aptos" pitchFamily="34" charset="0"/>
                <a:ea typeface="Aptos" pitchFamily="34" charset="-122"/>
                <a:cs typeface="Aptos" pitchFamily="34" charset="-120"/>
              </a:rPr>
              <a:t> với AI analysis cho nhóm nguy cơ trung bình-cao. ODI + machine learning algorithms cải thiện độ chính xác.</a:t>
            </a:r>
            <a:endParaRPr lang="en-US" sz="1100" dirty="0"/>
          </a:p>
        </p:txBody>
      </p:sp>
      <p:sp>
        <p:nvSpPr>
          <p:cNvPr id="15" name="Shape 11"/>
          <p:cNvSpPr/>
          <p:nvPr/>
        </p:nvSpPr>
        <p:spPr>
          <a:xfrm>
            <a:off x="9810036" y="2328029"/>
            <a:ext cx="4045029" cy="145256"/>
          </a:xfrm>
          <a:prstGeom prst="roundRect">
            <a:avLst>
              <a:gd name="adj" fmla="val 42029"/>
            </a:avLst>
          </a:prstGeom>
          <a:solidFill>
            <a:srgbClr val="E1EAE5"/>
          </a:solidFill>
          <a:ln w="7620">
            <a:solidFill>
              <a:srgbClr val="C7D0CB"/>
            </a:solidFill>
            <a:prstDash val="solid"/>
          </a:ln>
        </p:spPr>
        <p:txBody>
          <a:bodyPr/>
          <a:lstStyle/>
          <a:p>
            <a:endParaRPr lang="en-VN"/>
          </a:p>
        </p:txBody>
      </p:sp>
      <p:sp>
        <p:nvSpPr>
          <p:cNvPr id="16" name="Shape 12"/>
          <p:cNvSpPr/>
          <p:nvPr/>
        </p:nvSpPr>
        <p:spPr>
          <a:xfrm>
            <a:off x="9592032" y="2182654"/>
            <a:ext cx="436007" cy="436007"/>
          </a:xfrm>
          <a:prstGeom prst="roundRect">
            <a:avLst>
              <a:gd name="adj" fmla="val 104861"/>
            </a:avLst>
          </a:prstGeom>
          <a:solidFill>
            <a:srgbClr val="E1EAE5"/>
          </a:solidFill>
          <a:ln w="7620">
            <a:solidFill>
              <a:srgbClr val="C7D0CB"/>
            </a:solidFill>
            <a:prstDash val="solid"/>
          </a:ln>
        </p:spPr>
        <p:txBody>
          <a:bodyPr/>
          <a:lstStyle/>
          <a:p>
            <a:endParaRPr lang="en-VN"/>
          </a:p>
        </p:txBody>
      </p:sp>
      <p:pic>
        <p:nvPicPr>
          <p:cNvPr id="17" name="Image 2" descr="preencoded.png"/>
          <p:cNvPicPr>
            <a:picLocks noChangeAspect="1"/>
          </p:cNvPicPr>
          <p:nvPr/>
        </p:nvPicPr>
        <p:blipFill>
          <a:blip r:embed="rId5"/>
          <a:stretch>
            <a:fillRect/>
          </a:stretch>
        </p:blipFill>
        <p:spPr>
          <a:xfrm>
            <a:off x="9700974" y="2264450"/>
            <a:ext cx="218003" cy="272534"/>
          </a:xfrm>
          <a:prstGeom prst="rect">
            <a:avLst/>
          </a:prstGeom>
        </p:spPr>
      </p:pic>
      <p:sp>
        <p:nvSpPr>
          <p:cNvPr id="18" name="Text 13"/>
          <p:cNvSpPr/>
          <p:nvPr/>
        </p:nvSpPr>
        <p:spPr>
          <a:xfrm>
            <a:off x="9737288" y="2763917"/>
            <a:ext cx="1816894"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Tầng 3: HSAT/PSG</a:t>
            </a:r>
            <a:endParaRPr lang="en-US" sz="1400" dirty="0"/>
          </a:p>
        </p:txBody>
      </p:sp>
      <p:sp>
        <p:nvSpPr>
          <p:cNvPr id="19" name="Text 14"/>
          <p:cNvSpPr/>
          <p:nvPr/>
        </p:nvSpPr>
        <p:spPr>
          <a:xfrm>
            <a:off x="9737288" y="3078123"/>
            <a:ext cx="3972639" cy="697587"/>
          </a:xfrm>
          <a:prstGeom prst="rect">
            <a:avLst/>
          </a:prstGeom>
          <a:noFill/>
          <a:ln/>
        </p:spPr>
        <p:txBody>
          <a:bodyPr wrap="square" lIns="0" tIns="0" rIns="0" bIns="0" rtlCol="0" anchor="t"/>
          <a:lstStyle/>
          <a:p>
            <a:pPr marL="0" indent="0" algn="l">
              <a:lnSpc>
                <a:spcPts val="1800"/>
              </a:lnSpc>
              <a:buNone/>
            </a:pPr>
            <a:r>
              <a:rPr lang="en-US" sz="1100" b="1" dirty="0">
                <a:solidFill>
                  <a:srgbClr val="096130"/>
                </a:solidFill>
                <a:latin typeface="Aptos" pitchFamily="34" charset="0"/>
                <a:ea typeface="Aptos" pitchFamily="34" charset="-122"/>
                <a:cs typeface="Aptos" pitchFamily="34" charset="-120"/>
              </a:rPr>
              <a:t>HSAT patch hoặc PSG</a:t>
            </a:r>
            <a:r>
              <a:rPr lang="en-US" sz="1100" dirty="0">
                <a:solidFill>
                  <a:srgbClr val="096130"/>
                </a:solidFill>
                <a:latin typeface="Aptos" pitchFamily="34" charset="0"/>
                <a:ea typeface="Aptos" pitchFamily="34" charset="-122"/>
                <a:cs typeface="Aptos" pitchFamily="34" charset="-120"/>
              </a:rPr>
              <a:t> xác nhận chẩn đoán cho nhóm nguy cơ cao. PSG reserved cho các ca phức tạp hoặc HSAT inconclusive.</a:t>
            </a:r>
            <a:endParaRPr lang="en-US" sz="1100" dirty="0"/>
          </a:p>
        </p:txBody>
      </p:sp>
      <p:sp>
        <p:nvSpPr>
          <p:cNvPr id="20" name="Text 15"/>
          <p:cNvSpPr/>
          <p:nvPr/>
        </p:nvSpPr>
        <p:spPr>
          <a:xfrm>
            <a:off x="775216" y="4574977"/>
            <a:ext cx="2951798" cy="272415"/>
          </a:xfrm>
          <a:prstGeom prst="rect">
            <a:avLst/>
          </a:prstGeom>
          <a:noFill/>
          <a:ln/>
        </p:spPr>
        <p:txBody>
          <a:bodyPr wrap="none" lIns="0" tIns="0" rIns="0" bIns="0" rtlCol="0" anchor="t"/>
          <a:lstStyle/>
          <a:p>
            <a:pPr marL="0" indent="0" algn="l">
              <a:lnSpc>
                <a:spcPts val="2100"/>
              </a:lnSpc>
              <a:buNone/>
            </a:pPr>
            <a:r>
              <a:rPr lang="en-US" sz="1700" b="1" dirty="0">
                <a:solidFill>
                  <a:srgbClr val="064D26"/>
                </a:solidFill>
                <a:latin typeface="Alexandria Bold" pitchFamily="34" charset="0"/>
                <a:ea typeface="Alexandria Bold" pitchFamily="34" charset="-122"/>
                <a:cs typeface="Alexandria Bold" pitchFamily="34" charset="-120"/>
              </a:rPr>
              <a:t>Lợi ích của mô hình 3 tầng</a:t>
            </a:r>
            <a:endParaRPr lang="en-US" sz="1700" dirty="0"/>
          </a:p>
        </p:txBody>
      </p:sp>
      <p:sp>
        <p:nvSpPr>
          <p:cNvPr id="21" name="Shape 16"/>
          <p:cNvSpPr/>
          <p:nvPr/>
        </p:nvSpPr>
        <p:spPr>
          <a:xfrm>
            <a:off x="775216" y="5065395"/>
            <a:ext cx="6467356" cy="852488"/>
          </a:xfrm>
          <a:prstGeom prst="roundRect">
            <a:avLst>
              <a:gd name="adj" fmla="val 7161"/>
            </a:avLst>
          </a:prstGeom>
          <a:solidFill>
            <a:srgbClr val="E1EAE5"/>
          </a:solidFill>
          <a:ln w="7620">
            <a:solidFill>
              <a:srgbClr val="C7D0CB"/>
            </a:solidFill>
            <a:prstDash val="solid"/>
          </a:ln>
        </p:spPr>
        <p:txBody>
          <a:bodyPr/>
          <a:lstStyle/>
          <a:p>
            <a:endParaRPr lang="en-VN"/>
          </a:p>
        </p:txBody>
      </p:sp>
      <p:sp>
        <p:nvSpPr>
          <p:cNvPr id="22" name="Text 17"/>
          <p:cNvSpPr/>
          <p:nvPr/>
        </p:nvSpPr>
        <p:spPr>
          <a:xfrm>
            <a:off x="928092" y="5218271"/>
            <a:ext cx="1816894"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Tối ưu nguồn lực</a:t>
            </a:r>
            <a:endParaRPr lang="en-US" sz="1400" dirty="0"/>
          </a:p>
        </p:txBody>
      </p:sp>
      <p:sp>
        <p:nvSpPr>
          <p:cNvPr id="23" name="Text 18"/>
          <p:cNvSpPr/>
          <p:nvPr/>
        </p:nvSpPr>
        <p:spPr>
          <a:xfrm>
            <a:off x="928092" y="5532477"/>
            <a:ext cx="6161603" cy="232529"/>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PSG chỉ dành cho cases thực sự cần thiết, giảm waitlist và chi phí hệ thống</a:t>
            </a:r>
            <a:endParaRPr lang="en-US" sz="1100" dirty="0"/>
          </a:p>
        </p:txBody>
      </p:sp>
      <p:sp>
        <p:nvSpPr>
          <p:cNvPr id="24" name="Shape 19"/>
          <p:cNvSpPr/>
          <p:nvPr/>
        </p:nvSpPr>
        <p:spPr>
          <a:xfrm>
            <a:off x="7387828" y="5065395"/>
            <a:ext cx="6467356" cy="852488"/>
          </a:xfrm>
          <a:prstGeom prst="roundRect">
            <a:avLst>
              <a:gd name="adj" fmla="val 7161"/>
            </a:avLst>
          </a:prstGeom>
          <a:solidFill>
            <a:srgbClr val="E1EAE5"/>
          </a:solidFill>
          <a:ln w="7620">
            <a:solidFill>
              <a:srgbClr val="C7D0CB"/>
            </a:solidFill>
            <a:prstDash val="solid"/>
          </a:ln>
        </p:spPr>
        <p:txBody>
          <a:bodyPr/>
          <a:lstStyle/>
          <a:p>
            <a:endParaRPr lang="en-VN"/>
          </a:p>
        </p:txBody>
      </p:sp>
      <p:sp>
        <p:nvSpPr>
          <p:cNvPr id="25" name="Text 20"/>
          <p:cNvSpPr/>
          <p:nvPr/>
        </p:nvSpPr>
        <p:spPr>
          <a:xfrm>
            <a:off x="7540704" y="5218271"/>
            <a:ext cx="1864400"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Tăng case detection</a:t>
            </a:r>
            <a:endParaRPr lang="en-US" sz="1400" dirty="0"/>
          </a:p>
        </p:txBody>
      </p:sp>
      <p:sp>
        <p:nvSpPr>
          <p:cNvPr id="26" name="Text 21"/>
          <p:cNvSpPr/>
          <p:nvPr/>
        </p:nvSpPr>
        <p:spPr>
          <a:xfrm>
            <a:off x="7540704" y="5532477"/>
            <a:ext cx="6161603" cy="232529"/>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Systematic approach phát hiện nhiều ca OSA nặng hơn so với usual care</a:t>
            </a:r>
            <a:endParaRPr lang="en-US" sz="1100" dirty="0"/>
          </a:p>
        </p:txBody>
      </p:sp>
      <p:sp>
        <p:nvSpPr>
          <p:cNvPr id="27" name="Shape 22"/>
          <p:cNvSpPr/>
          <p:nvPr/>
        </p:nvSpPr>
        <p:spPr>
          <a:xfrm>
            <a:off x="775216" y="6063139"/>
            <a:ext cx="6467356" cy="852488"/>
          </a:xfrm>
          <a:prstGeom prst="roundRect">
            <a:avLst>
              <a:gd name="adj" fmla="val 7161"/>
            </a:avLst>
          </a:prstGeom>
          <a:solidFill>
            <a:srgbClr val="E1EAE5"/>
          </a:solidFill>
          <a:ln w="7620">
            <a:solidFill>
              <a:srgbClr val="C7D0CB"/>
            </a:solidFill>
            <a:prstDash val="solid"/>
          </a:ln>
        </p:spPr>
        <p:txBody>
          <a:bodyPr/>
          <a:lstStyle/>
          <a:p>
            <a:endParaRPr lang="en-VN"/>
          </a:p>
        </p:txBody>
      </p:sp>
      <p:sp>
        <p:nvSpPr>
          <p:cNvPr id="28" name="Text 23"/>
          <p:cNvSpPr/>
          <p:nvPr/>
        </p:nvSpPr>
        <p:spPr>
          <a:xfrm>
            <a:off x="928092" y="6216015"/>
            <a:ext cx="1816894"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Cost-effective</a:t>
            </a:r>
            <a:endParaRPr lang="en-US" sz="1400" dirty="0"/>
          </a:p>
        </p:txBody>
      </p:sp>
      <p:sp>
        <p:nvSpPr>
          <p:cNvPr id="29" name="Text 24"/>
          <p:cNvSpPr/>
          <p:nvPr/>
        </p:nvSpPr>
        <p:spPr>
          <a:xfrm>
            <a:off x="928092" y="6530221"/>
            <a:ext cx="6161603" cy="232529"/>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Balance giữa chi phí và hiệu quả, phù hợp với healthcare economics</a:t>
            </a:r>
            <a:endParaRPr lang="en-US" sz="1100" dirty="0"/>
          </a:p>
        </p:txBody>
      </p:sp>
      <p:sp>
        <p:nvSpPr>
          <p:cNvPr id="30" name="Shape 25"/>
          <p:cNvSpPr/>
          <p:nvPr/>
        </p:nvSpPr>
        <p:spPr>
          <a:xfrm>
            <a:off x="7387828" y="6063139"/>
            <a:ext cx="6467356" cy="852488"/>
          </a:xfrm>
          <a:prstGeom prst="roundRect">
            <a:avLst>
              <a:gd name="adj" fmla="val 7161"/>
            </a:avLst>
          </a:prstGeom>
          <a:solidFill>
            <a:srgbClr val="E1EAE5"/>
          </a:solidFill>
          <a:ln w="7620">
            <a:solidFill>
              <a:srgbClr val="C7D0CB"/>
            </a:solidFill>
            <a:prstDash val="solid"/>
          </a:ln>
        </p:spPr>
        <p:txBody>
          <a:bodyPr/>
          <a:lstStyle/>
          <a:p>
            <a:endParaRPr lang="en-VN"/>
          </a:p>
        </p:txBody>
      </p:sp>
      <p:sp>
        <p:nvSpPr>
          <p:cNvPr id="31" name="Text 26"/>
          <p:cNvSpPr/>
          <p:nvPr/>
        </p:nvSpPr>
        <p:spPr>
          <a:xfrm>
            <a:off x="7540704" y="6216015"/>
            <a:ext cx="1967508" cy="227052"/>
          </a:xfrm>
          <a:prstGeom prst="rect">
            <a:avLst/>
          </a:prstGeom>
          <a:noFill/>
          <a:ln/>
        </p:spPr>
        <p:txBody>
          <a:bodyPr wrap="none" lIns="0" tIns="0" rIns="0" bIns="0" rtlCol="0" anchor="t"/>
          <a:lstStyle/>
          <a:p>
            <a:pPr marL="0" indent="0" algn="l">
              <a:lnSpc>
                <a:spcPts val="1750"/>
              </a:lnSpc>
              <a:buNone/>
            </a:pPr>
            <a:r>
              <a:rPr lang="en-US" sz="1400" b="1" dirty="0">
                <a:solidFill>
                  <a:srgbClr val="096130"/>
                </a:solidFill>
                <a:latin typeface="Alexandria Bold" pitchFamily="34" charset="0"/>
                <a:ea typeface="Alexandria Bold" pitchFamily="34" charset="-122"/>
                <a:cs typeface="Alexandria Bold" pitchFamily="34" charset="-120"/>
              </a:rPr>
              <a:t>Primary care friendly</a:t>
            </a:r>
            <a:endParaRPr lang="en-US" sz="1400" dirty="0"/>
          </a:p>
        </p:txBody>
      </p:sp>
      <p:sp>
        <p:nvSpPr>
          <p:cNvPr id="32" name="Text 27"/>
          <p:cNvSpPr/>
          <p:nvPr/>
        </p:nvSpPr>
        <p:spPr>
          <a:xfrm>
            <a:off x="7540704" y="6530221"/>
            <a:ext cx="6161603" cy="232529"/>
          </a:xfrm>
          <a:prstGeom prst="rect">
            <a:avLst/>
          </a:prstGeom>
          <a:noFill/>
          <a:ln/>
        </p:spPr>
        <p:txBody>
          <a:bodyPr wrap="none" lIns="0" tIns="0" rIns="0" bIns="0" rtlCol="0" anchor="t"/>
          <a:lstStyle/>
          <a:p>
            <a:pPr marL="0" indent="0" algn="l">
              <a:lnSpc>
                <a:spcPts val="1800"/>
              </a:lnSpc>
              <a:buNone/>
            </a:pPr>
            <a:r>
              <a:rPr lang="en-US" sz="1100" dirty="0">
                <a:solidFill>
                  <a:srgbClr val="096130"/>
                </a:solidFill>
                <a:latin typeface="Aptos" pitchFamily="34" charset="0"/>
                <a:ea typeface="Aptos" pitchFamily="34" charset="-122"/>
                <a:cs typeface="Aptos" pitchFamily="34" charset="-120"/>
              </a:rPr>
              <a:t>Có thể triển khai tại tuyến đầu với minimal training</a:t>
            </a:r>
            <a:endParaRPr lang="en-US" sz="1100" dirty="0"/>
          </a:p>
        </p:txBody>
      </p:sp>
      <p:sp>
        <p:nvSpPr>
          <p:cNvPr id="33" name="Shape 28"/>
          <p:cNvSpPr/>
          <p:nvPr/>
        </p:nvSpPr>
        <p:spPr>
          <a:xfrm>
            <a:off x="775216" y="7079099"/>
            <a:ext cx="13079968" cy="617458"/>
          </a:xfrm>
          <a:prstGeom prst="roundRect">
            <a:avLst>
              <a:gd name="adj" fmla="val 9887"/>
            </a:avLst>
          </a:prstGeom>
          <a:solidFill>
            <a:srgbClr val="B6FCB8"/>
          </a:solidFill>
          <a:ln/>
        </p:spPr>
        <p:txBody>
          <a:bodyPr/>
          <a:lstStyle/>
          <a:p>
            <a:endParaRPr lang="en-VN"/>
          </a:p>
        </p:txBody>
      </p:sp>
      <p:pic>
        <p:nvPicPr>
          <p:cNvPr id="34" name="Image 3" descr="preencoded.png"/>
          <p:cNvPicPr>
            <a:picLocks noChangeAspect="1"/>
          </p:cNvPicPr>
          <p:nvPr/>
        </p:nvPicPr>
        <p:blipFill>
          <a:blip r:embed="rId6"/>
          <a:stretch>
            <a:fillRect/>
          </a:stretch>
        </p:blipFill>
        <p:spPr>
          <a:xfrm>
            <a:off x="920472" y="7293531"/>
            <a:ext cx="181689" cy="145256"/>
          </a:xfrm>
          <a:prstGeom prst="rect">
            <a:avLst/>
          </a:prstGeom>
        </p:spPr>
      </p:pic>
      <p:sp>
        <p:nvSpPr>
          <p:cNvPr id="35" name="Text 29"/>
          <p:cNvSpPr/>
          <p:nvPr/>
        </p:nvSpPr>
        <p:spPr>
          <a:xfrm>
            <a:off x="1247418" y="7260669"/>
            <a:ext cx="12462510" cy="232529"/>
          </a:xfrm>
          <a:prstGeom prst="rect">
            <a:avLst/>
          </a:prstGeom>
          <a:noFill/>
          <a:ln/>
        </p:spPr>
        <p:txBody>
          <a:bodyPr wrap="none" lIns="0" tIns="0" rIns="0" bIns="0" rtlCol="0" anchor="t"/>
          <a:lstStyle/>
          <a:p>
            <a:pPr marL="0" indent="0" algn="l">
              <a:lnSpc>
                <a:spcPts val="1800"/>
              </a:lnSpc>
              <a:buNone/>
            </a:pPr>
            <a:r>
              <a:rPr lang="en-US" sz="1100" b="1" dirty="0">
                <a:solidFill>
                  <a:srgbClr val="000000"/>
                </a:solidFill>
                <a:latin typeface="Aptos" pitchFamily="34" charset="0"/>
                <a:ea typeface="Aptos" pitchFamily="34" charset="-122"/>
                <a:cs typeface="Aptos" pitchFamily="34" charset="-120"/>
              </a:rPr>
              <a:t>Phù hợp với Việt Nam:</a:t>
            </a:r>
            <a:r>
              <a:rPr lang="en-US" sz="1100" dirty="0">
                <a:solidFill>
                  <a:srgbClr val="000000"/>
                </a:solidFill>
                <a:latin typeface="Aptos" pitchFamily="34" charset="0"/>
                <a:ea typeface="Aptos" pitchFamily="34" charset="-122"/>
                <a:cs typeface="Aptos" pitchFamily="34" charset="-120"/>
              </a:rPr>
              <a:t> Mô hình này đặc biệt thích hợp cho bối cảnh Việt Nam với nguồn lực hạn chế nhưng nhu cầu screening cao.</a:t>
            </a:r>
            <a:endParaRPr lang="en-US" sz="1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714494" y="491847"/>
            <a:ext cx="6259592" cy="362783"/>
          </a:xfrm>
          <a:prstGeom prst="rect">
            <a:avLst/>
          </a:prstGeom>
          <a:noFill/>
          <a:ln/>
        </p:spPr>
        <p:txBody>
          <a:bodyPr wrap="none" lIns="0" tIns="0" rIns="0" bIns="0" rtlCol="0" anchor="t"/>
          <a:lstStyle/>
          <a:p>
            <a:pPr marL="0" indent="0" algn="l">
              <a:lnSpc>
                <a:spcPts val="2850"/>
              </a:lnSpc>
              <a:buNone/>
            </a:pPr>
            <a:r>
              <a:rPr lang="en-US" sz="2250" b="1" dirty="0">
                <a:solidFill>
                  <a:srgbClr val="064D26"/>
                </a:solidFill>
                <a:latin typeface="Alexandria Bold" pitchFamily="34" charset="0"/>
                <a:ea typeface="Alexandria Bold" pitchFamily="34" charset="-122"/>
                <a:cs typeface="Alexandria Bold" pitchFamily="34" charset="-120"/>
              </a:rPr>
              <a:t>NHS Case Study - Home Oximetry Success</a:t>
            </a:r>
            <a:endParaRPr lang="en-US" sz="2250" dirty="0"/>
          </a:p>
        </p:txBody>
      </p:sp>
      <p:sp>
        <p:nvSpPr>
          <p:cNvPr id="3" name="Text 1"/>
          <p:cNvSpPr/>
          <p:nvPr/>
        </p:nvSpPr>
        <p:spPr>
          <a:xfrm>
            <a:off x="714494" y="1028700"/>
            <a:ext cx="2725341" cy="290155"/>
          </a:xfrm>
          <a:prstGeom prst="rect">
            <a:avLst/>
          </a:prstGeom>
          <a:noFill/>
          <a:ln/>
        </p:spPr>
        <p:txBody>
          <a:bodyPr wrap="none" lIns="0" tIns="0" rIns="0" bIns="0" rtlCol="0" anchor="t"/>
          <a:lstStyle/>
          <a:p>
            <a:pPr marL="0" indent="0" algn="l">
              <a:lnSpc>
                <a:spcPts val="2250"/>
              </a:lnSpc>
              <a:buNone/>
            </a:pPr>
            <a:r>
              <a:rPr lang="en-US" sz="1800" b="1" dirty="0">
                <a:solidFill>
                  <a:srgbClr val="064D26"/>
                </a:solidFill>
                <a:latin typeface="Alexandria Bold" pitchFamily="34" charset="0"/>
                <a:ea typeface="Alexandria Bold" pitchFamily="34" charset="-122"/>
                <a:cs typeface="Alexandria Bold" pitchFamily="34" charset="-120"/>
              </a:rPr>
              <a:t>Bối cảnh và thách thức</a:t>
            </a:r>
            <a:endParaRPr lang="en-US" sz="1800" dirty="0"/>
          </a:p>
        </p:txBody>
      </p:sp>
      <p:sp>
        <p:nvSpPr>
          <p:cNvPr id="4" name="Text 2"/>
          <p:cNvSpPr/>
          <p:nvPr/>
        </p:nvSpPr>
        <p:spPr>
          <a:xfrm>
            <a:off x="714494" y="1492925"/>
            <a:ext cx="13201412" cy="185738"/>
          </a:xfrm>
          <a:prstGeom prst="rect">
            <a:avLst/>
          </a:prstGeom>
          <a:noFill/>
          <a:ln/>
        </p:spPr>
        <p:txBody>
          <a:bodyPr wrap="none" lIns="0" tIns="0" rIns="0" bIns="0" rtlCol="0" anchor="t"/>
          <a:lstStyle/>
          <a:p>
            <a:pPr marL="0" indent="0" algn="l">
              <a:lnSpc>
                <a:spcPts val="1450"/>
              </a:lnSpc>
              <a:buNone/>
            </a:pPr>
            <a:r>
              <a:rPr lang="en-US" sz="1200" dirty="0">
                <a:solidFill>
                  <a:srgbClr val="096130"/>
                </a:solidFill>
                <a:latin typeface="Aptos" pitchFamily="34" charset="0"/>
                <a:ea typeface="Aptos" pitchFamily="34" charset="-122"/>
                <a:cs typeface="Aptos" pitchFamily="34" charset="-120"/>
              </a:rPr>
              <a:t>NHS Anh đối mặt với </a:t>
            </a:r>
            <a:r>
              <a:rPr lang="en-US" sz="1200" b="1" dirty="0">
                <a:solidFill>
                  <a:srgbClr val="096130"/>
                </a:solidFill>
                <a:latin typeface="Aptos" pitchFamily="34" charset="0"/>
                <a:ea typeface="Aptos" pitchFamily="34" charset="-122"/>
                <a:cs typeface="Aptos" pitchFamily="34" charset="-120"/>
              </a:rPr>
              <a:t>backlog PSG nghiêm trọng</a:t>
            </a:r>
            <a:r>
              <a:rPr lang="en-US" sz="1200" dirty="0">
                <a:solidFill>
                  <a:srgbClr val="096130"/>
                </a:solidFill>
                <a:latin typeface="Aptos" pitchFamily="34" charset="0"/>
                <a:ea typeface="Aptos" pitchFamily="34" charset="-122"/>
                <a:cs typeface="Aptos" pitchFamily="34" charset="-120"/>
              </a:rPr>
              <a:t> - nhiều bệnh nhân chờ hơn 12 tháng để được chẩn đoán OSA. Home oximetry được triển khai như giải pháp tình thế nhưng đã mang lại kết quả bất ngờ.</a:t>
            </a:r>
            <a:endParaRPr lang="en-US" sz="1200" dirty="0"/>
          </a:p>
        </p:txBody>
      </p:sp>
      <p:pic>
        <p:nvPicPr>
          <p:cNvPr id="5" name="Image 0" descr="preencoded.png"/>
          <p:cNvPicPr>
            <a:picLocks noChangeAspect="1"/>
          </p:cNvPicPr>
          <p:nvPr/>
        </p:nvPicPr>
        <p:blipFill>
          <a:blip r:embed="rId3"/>
          <a:stretch>
            <a:fillRect/>
          </a:stretch>
        </p:blipFill>
        <p:spPr>
          <a:xfrm>
            <a:off x="714494" y="1809274"/>
            <a:ext cx="6600706" cy="464344"/>
          </a:xfrm>
          <a:prstGeom prst="rect">
            <a:avLst/>
          </a:prstGeom>
        </p:spPr>
      </p:pic>
      <p:sp>
        <p:nvSpPr>
          <p:cNvPr id="6" name="Text 3"/>
          <p:cNvSpPr/>
          <p:nvPr/>
        </p:nvSpPr>
        <p:spPr>
          <a:xfrm>
            <a:off x="830580" y="2389703"/>
            <a:ext cx="1451253" cy="181332"/>
          </a:xfrm>
          <a:prstGeom prst="rect">
            <a:avLst/>
          </a:prstGeom>
          <a:noFill/>
          <a:ln/>
        </p:spPr>
        <p:txBody>
          <a:bodyPr wrap="none" lIns="0" tIns="0" rIns="0" bIns="0" rtlCol="0" anchor="t"/>
          <a:lstStyle/>
          <a:p>
            <a:pPr marL="0" indent="0" algn="l">
              <a:lnSpc>
                <a:spcPts val="1400"/>
              </a:lnSpc>
              <a:buNone/>
            </a:pPr>
            <a:r>
              <a:rPr lang="en-US" sz="1600" b="1" dirty="0">
                <a:solidFill>
                  <a:srgbClr val="096130"/>
                </a:solidFill>
                <a:latin typeface="Alexandria Bold" pitchFamily="34" charset="0"/>
                <a:ea typeface="Alexandria Bold" pitchFamily="34" charset="-122"/>
                <a:cs typeface="Alexandria Bold" pitchFamily="34" charset="-120"/>
              </a:rPr>
              <a:t>Problem</a:t>
            </a:r>
            <a:endParaRPr lang="en-US" sz="1600" dirty="0"/>
          </a:p>
        </p:txBody>
      </p:sp>
      <p:sp>
        <p:nvSpPr>
          <p:cNvPr id="7" name="Text 4"/>
          <p:cNvSpPr/>
          <p:nvPr/>
        </p:nvSpPr>
        <p:spPr>
          <a:xfrm>
            <a:off x="830580" y="2640687"/>
            <a:ext cx="6368534" cy="185738"/>
          </a:xfrm>
          <a:prstGeom prst="rect">
            <a:avLst/>
          </a:prstGeom>
          <a:noFill/>
          <a:ln/>
        </p:spPr>
        <p:txBody>
          <a:bodyPr wrap="none" lIns="0" tIns="0" rIns="0" bIns="0" rtlCol="0" anchor="t"/>
          <a:lstStyle/>
          <a:p>
            <a:pPr marL="0" indent="0" algn="l">
              <a:lnSpc>
                <a:spcPts val="1450"/>
              </a:lnSpc>
              <a:buNone/>
            </a:pPr>
            <a:r>
              <a:rPr lang="en-US" sz="1400" dirty="0">
                <a:solidFill>
                  <a:srgbClr val="096130"/>
                </a:solidFill>
                <a:latin typeface="Aptos" pitchFamily="34" charset="0"/>
                <a:ea typeface="Aptos" pitchFamily="34" charset="-122"/>
                <a:cs typeface="Aptos" pitchFamily="34" charset="-120"/>
              </a:rPr>
              <a:t>PSG waitlist &gt;12 months</a:t>
            </a:r>
            <a:endParaRPr lang="en-US" sz="1400" dirty="0"/>
          </a:p>
        </p:txBody>
      </p:sp>
      <p:pic>
        <p:nvPicPr>
          <p:cNvPr id="8" name="Image 1" descr="preencoded.png"/>
          <p:cNvPicPr>
            <a:picLocks noChangeAspect="1"/>
          </p:cNvPicPr>
          <p:nvPr/>
        </p:nvPicPr>
        <p:blipFill>
          <a:blip r:embed="rId4"/>
          <a:stretch>
            <a:fillRect/>
          </a:stretch>
        </p:blipFill>
        <p:spPr>
          <a:xfrm>
            <a:off x="7315200" y="1809274"/>
            <a:ext cx="6600706" cy="464344"/>
          </a:xfrm>
          <a:prstGeom prst="rect">
            <a:avLst/>
          </a:prstGeom>
        </p:spPr>
      </p:pic>
      <p:sp>
        <p:nvSpPr>
          <p:cNvPr id="9" name="Text 5"/>
          <p:cNvSpPr/>
          <p:nvPr/>
        </p:nvSpPr>
        <p:spPr>
          <a:xfrm>
            <a:off x="7431286" y="2389703"/>
            <a:ext cx="1451253" cy="181332"/>
          </a:xfrm>
          <a:prstGeom prst="rect">
            <a:avLst/>
          </a:prstGeom>
          <a:noFill/>
          <a:ln/>
        </p:spPr>
        <p:txBody>
          <a:bodyPr wrap="none" lIns="0" tIns="0" rIns="0" bIns="0" rtlCol="0" anchor="t"/>
          <a:lstStyle/>
          <a:p>
            <a:pPr marL="0" indent="0" algn="l">
              <a:lnSpc>
                <a:spcPts val="1400"/>
              </a:lnSpc>
              <a:buNone/>
            </a:pPr>
            <a:r>
              <a:rPr lang="en-US" sz="1600" b="1" dirty="0">
                <a:solidFill>
                  <a:srgbClr val="096130"/>
                </a:solidFill>
                <a:latin typeface="Alexandria Bold" pitchFamily="34" charset="0"/>
                <a:ea typeface="Alexandria Bold" pitchFamily="34" charset="-122"/>
                <a:cs typeface="Alexandria Bold" pitchFamily="34" charset="-120"/>
              </a:rPr>
              <a:t>Solution</a:t>
            </a:r>
            <a:endParaRPr lang="en-US" sz="1600" dirty="0"/>
          </a:p>
        </p:txBody>
      </p:sp>
      <p:sp>
        <p:nvSpPr>
          <p:cNvPr id="10" name="Text 6"/>
          <p:cNvSpPr/>
          <p:nvPr/>
        </p:nvSpPr>
        <p:spPr>
          <a:xfrm>
            <a:off x="7431286" y="2640687"/>
            <a:ext cx="6368534" cy="185738"/>
          </a:xfrm>
          <a:prstGeom prst="rect">
            <a:avLst/>
          </a:prstGeom>
          <a:noFill/>
          <a:ln/>
        </p:spPr>
        <p:txBody>
          <a:bodyPr wrap="none" lIns="0" tIns="0" rIns="0" bIns="0" rtlCol="0" anchor="t"/>
          <a:lstStyle/>
          <a:p>
            <a:pPr marL="0" indent="0" algn="l">
              <a:lnSpc>
                <a:spcPts val="1450"/>
              </a:lnSpc>
              <a:buNone/>
            </a:pPr>
            <a:r>
              <a:rPr lang="en-US" sz="1400" dirty="0">
                <a:solidFill>
                  <a:srgbClr val="096130"/>
                </a:solidFill>
                <a:latin typeface="Aptos" pitchFamily="34" charset="0"/>
                <a:ea typeface="Aptos" pitchFamily="34" charset="-122"/>
                <a:cs typeface="Aptos" pitchFamily="34" charset="-120"/>
              </a:rPr>
              <a:t>Home oximetry service</a:t>
            </a:r>
            <a:endParaRPr lang="en-US" sz="1400" dirty="0"/>
          </a:p>
        </p:txBody>
      </p:sp>
      <p:pic>
        <p:nvPicPr>
          <p:cNvPr id="11" name="Image 2" descr="preencoded.png"/>
          <p:cNvPicPr>
            <a:picLocks noChangeAspect="1"/>
          </p:cNvPicPr>
          <p:nvPr/>
        </p:nvPicPr>
        <p:blipFill>
          <a:blip r:embed="rId5"/>
          <a:stretch>
            <a:fillRect/>
          </a:stretch>
        </p:blipFill>
        <p:spPr>
          <a:xfrm>
            <a:off x="714494" y="2942511"/>
            <a:ext cx="6600706" cy="464344"/>
          </a:xfrm>
          <a:prstGeom prst="rect">
            <a:avLst/>
          </a:prstGeom>
        </p:spPr>
      </p:pic>
      <p:sp>
        <p:nvSpPr>
          <p:cNvPr id="12" name="Text 7"/>
          <p:cNvSpPr/>
          <p:nvPr/>
        </p:nvSpPr>
        <p:spPr>
          <a:xfrm>
            <a:off x="830580" y="3522940"/>
            <a:ext cx="1451253" cy="181332"/>
          </a:xfrm>
          <a:prstGeom prst="rect">
            <a:avLst/>
          </a:prstGeom>
          <a:noFill/>
          <a:ln/>
        </p:spPr>
        <p:txBody>
          <a:bodyPr wrap="none" lIns="0" tIns="0" rIns="0" bIns="0" rtlCol="0" anchor="t"/>
          <a:lstStyle/>
          <a:p>
            <a:pPr marL="0" indent="0" algn="l">
              <a:lnSpc>
                <a:spcPts val="1400"/>
              </a:lnSpc>
              <a:buNone/>
            </a:pPr>
            <a:r>
              <a:rPr lang="en-US" sz="1600" b="1" dirty="0">
                <a:solidFill>
                  <a:srgbClr val="096130"/>
                </a:solidFill>
                <a:latin typeface="Alexandria Bold" pitchFamily="34" charset="0"/>
                <a:ea typeface="Alexandria Bold" pitchFamily="34" charset="-122"/>
                <a:cs typeface="Alexandria Bold" pitchFamily="34" charset="-120"/>
              </a:rPr>
              <a:t>Implementation</a:t>
            </a:r>
            <a:endParaRPr lang="en-US" sz="1600" dirty="0"/>
          </a:p>
        </p:txBody>
      </p:sp>
      <p:sp>
        <p:nvSpPr>
          <p:cNvPr id="13" name="Text 8"/>
          <p:cNvSpPr/>
          <p:nvPr/>
        </p:nvSpPr>
        <p:spPr>
          <a:xfrm>
            <a:off x="830580" y="3773924"/>
            <a:ext cx="6368534" cy="185738"/>
          </a:xfrm>
          <a:prstGeom prst="rect">
            <a:avLst/>
          </a:prstGeom>
          <a:noFill/>
          <a:ln/>
        </p:spPr>
        <p:txBody>
          <a:bodyPr wrap="none" lIns="0" tIns="0" rIns="0" bIns="0" rtlCol="0" anchor="t"/>
          <a:lstStyle/>
          <a:p>
            <a:pPr marL="0" indent="0" algn="l">
              <a:lnSpc>
                <a:spcPts val="1450"/>
              </a:lnSpc>
              <a:buNone/>
            </a:pPr>
            <a:r>
              <a:rPr lang="en-US" sz="1400" dirty="0">
                <a:solidFill>
                  <a:srgbClr val="096130"/>
                </a:solidFill>
                <a:latin typeface="Aptos" pitchFamily="34" charset="0"/>
                <a:ea typeface="Aptos" pitchFamily="34" charset="-122"/>
                <a:cs typeface="Aptos" pitchFamily="34" charset="-120"/>
              </a:rPr>
              <a:t>Community-based delivery</a:t>
            </a:r>
            <a:endParaRPr lang="en-US" sz="1400" dirty="0"/>
          </a:p>
        </p:txBody>
      </p:sp>
      <p:pic>
        <p:nvPicPr>
          <p:cNvPr id="14" name="Image 3" descr="preencoded.png"/>
          <p:cNvPicPr>
            <a:picLocks noChangeAspect="1"/>
          </p:cNvPicPr>
          <p:nvPr/>
        </p:nvPicPr>
        <p:blipFill>
          <a:blip r:embed="rId6"/>
          <a:stretch>
            <a:fillRect/>
          </a:stretch>
        </p:blipFill>
        <p:spPr>
          <a:xfrm>
            <a:off x="7315200" y="2942511"/>
            <a:ext cx="6600706" cy="464344"/>
          </a:xfrm>
          <a:prstGeom prst="rect">
            <a:avLst/>
          </a:prstGeom>
        </p:spPr>
      </p:pic>
      <p:sp>
        <p:nvSpPr>
          <p:cNvPr id="15" name="Text 9"/>
          <p:cNvSpPr/>
          <p:nvPr/>
        </p:nvSpPr>
        <p:spPr>
          <a:xfrm>
            <a:off x="7431286" y="3522940"/>
            <a:ext cx="1451253" cy="181332"/>
          </a:xfrm>
          <a:prstGeom prst="rect">
            <a:avLst/>
          </a:prstGeom>
          <a:noFill/>
          <a:ln/>
        </p:spPr>
        <p:txBody>
          <a:bodyPr wrap="none" lIns="0" tIns="0" rIns="0" bIns="0" rtlCol="0" anchor="t"/>
          <a:lstStyle/>
          <a:p>
            <a:pPr marL="0" indent="0" algn="l">
              <a:lnSpc>
                <a:spcPts val="1400"/>
              </a:lnSpc>
              <a:buNone/>
            </a:pPr>
            <a:r>
              <a:rPr lang="en-US" sz="1600" b="1" dirty="0">
                <a:solidFill>
                  <a:srgbClr val="096130"/>
                </a:solidFill>
                <a:latin typeface="Alexandria Bold" pitchFamily="34" charset="0"/>
                <a:ea typeface="Alexandria Bold" pitchFamily="34" charset="-122"/>
                <a:cs typeface="Alexandria Bold" pitchFamily="34" charset="-120"/>
              </a:rPr>
              <a:t>Success</a:t>
            </a:r>
            <a:endParaRPr lang="en-US" sz="1600" dirty="0"/>
          </a:p>
        </p:txBody>
      </p:sp>
      <p:sp>
        <p:nvSpPr>
          <p:cNvPr id="16" name="Text 10"/>
          <p:cNvSpPr/>
          <p:nvPr/>
        </p:nvSpPr>
        <p:spPr>
          <a:xfrm>
            <a:off x="7431286" y="3773924"/>
            <a:ext cx="6368534" cy="185738"/>
          </a:xfrm>
          <a:prstGeom prst="rect">
            <a:avLst/>
          </a:prstGeom>
          <a:noFill/>
          <a:ln/>
        </p:spPr>
        <p:txBody>
          <a:bodyPr wrap="none" lIns="0" tIns="0" rIns="0" bIns="0" rtlCol="0" anchor="t"/>
          <a:lstStyle/>
          <a:p>
            <a:pPr marL="0" indent="0" algn="l">
              <a:lnSpc>
                <a:spcPts val="1450"/>
              </a:lnSpc>
              <a:buNone/>
            </a:pPr>
            <a:r>
              <a:rPr lang="en-US" sz="1400" dirty="0">
                <a:solidFill>
                  <a:srgbClr val="096130"/>
                </a:solidFill>
                <a:latin typeface="Aptos" pitchFamily="34" charset="0"/>
                <a:ea typeface="Aptos" pitchFamily="34" charset="-122"/>
                <a:cs typeface="Aptos" pitchFamily="34" charset="-120"/>
              </a:rPr>
              <a:t>Reduced diagnostic delay</a:t>
            </a:r>
            <a:endParaRPr lang="en-US" sz="1400" dirty="0"/>
          </a:p>
        </p:txBody>
      </p:sp>
      <p:sp>
        <p:nvSpPr>
          <p:cNvPr id="17" name="Text 11"/>
          <p:cNvSpPr/>
          <p:nvPr/>
        </p:nvSpPr>
        <p:spPr>
          <a:xfrm>
            <a:off x="714494" y="4249817"/>
            <a:ext cx="1741527" cy="217646"/>
          </a:xfrm>
          <a:prstGeom prst="rect">
            <a:avLst/>
          </a:prstGeom>
          <a:noFill/>
          <a:ln/>
        </p:spPr>
        <p:txBody>
          <a:bodyPr wrap="none" lIns="0" tIns="0" rIns="0" bIns="0" rtlCol="0" anchor="t"/>
          <a:lstStyle/>
          <a:p>
            <a:pPr marL="0" indent="0" algn="l">
              <a:lnSpc>
                <a:spcPts val="1700"/>
              </a:lnSpc>
              <a:buNone/>
            </a:pPr>
            <a:r>
              <a:rPr lang="en-US" b="1" dirty="0">
                <a:solidFill>
                  <a:srgbClr val="064D26"/>
                </a:solidFill>
                <a:latin typeface="Alexandria Bold" pitchFamily="34" charset="0"/>
                <a:ea typeface="Alexandria Bold" pitchFamily="34" charset="-122"/>
                <a:cs typeface="Alexandria Bold" pitchFamily="34" charset="-120"/>
              </a:rPr>
              <a:t>Kết quả đạt được</a:t>
            </a:r>
            <a:endParaRPr lang="en-US" dirty="0"/>
          </a:p>
        </p:txBody>
      </p:sp>
      <p:sp>
        <p:nvSpPr>
          <p:cNvPr id="18" name="Text 12"/>
          <p:cNvSpPr/>
          <p:nvPr/>
        </p:nvSpPr>
        <p:spPr>
          <a:xfrm>
            <a:off x="714494" y="4757618"/>
            <a:ext cx="1508879" cy="181332"/>
          </a:xfrm>
          <a:prstGeom prst="rect">
            <a:avLst/>
          </a:prstGeom>
          <a:noFill/>
          <a:ln/>
        </p:spPr>
        <p:txBody>
          <a:bodyPr wrap="none" lIns="0" tIns="0" rIns="0" bIns="0" rtlCol="0" anchor="t"/>
          <a:lstStyle/>
          <a:p>
            <a:pPr marL="0" indent="0" algn="l">
              <a:lnSpc>
                <a:spcPts val="1400"/>
              </a:lnSpc>
              <a:buNone/>
            </a:pPr>
            <a:r>
              <a:rPr lang="en-US" sz="1600" b="1" dirty="0">
                <a:solidFill>
                  <a:srgbClr val="064D26"/>
                </a:solidFill>
                <a:latin typeface="Alexandria Bold" pitchFamily="34" charset="0"/>
                <a:ea typeface="Alexandria Bold" pitchFamily="34" charset="-122"/>
                <a:cs typeface="Alexandria Bold" pitchFamily="34" charset="-120"/>
              </a:rPr>
              <a:t>Thời gian chẩn đoán</a:t>
            </a:r>
            <a:endParaRPr lang="en-US" sz="1600" dirty="0"/>
          </a:p>
        </p:txBody>
      </p:sp>
      <p:sp>
        <p:nvSpPr>
          <p:cNvPr id="19" name="Text 13"/>
          <p:cNvSpPr/>
          <p:nvPr/>
        </p:nvSpPr>
        <p:spPr>
          <a:xfrm>
            <a:off x="714494" y="5055037"/>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Giảm từ </a:t>
            </a:r>
            <a:r>
              <a:rPr lang="en-US" sz="1400" b="1" dirty="0">
                <a:solidFill>
                  <a:srgbClr val="096130"/>
                </a:solidFill>
                <a:latin typeface="Aptos" pitchFamily="34" charset="0"/>
                <a:ea typeface="Aptos" pitchFamily="34" charset="-122"/>
                <a:cs typeface="Aptos" pitchFamily="34" charset="-120"/>
              </a:rPr>
              <a:t>12+ tháng xuống 2-4 tuần</a:t>
            </a:r>
            <a:endParaRPr lang="en-US" sz="1400" dirty="0"/>
          </a:p>
        </p:txBody>
      </p:sp>
      <p:sp>
        <p:nvSpPr>
          <p:cNvPr id="20" name="Text 14"/>
          <p:cNvSpPr/>
          <p:nvPr/>
        </p:nvSpPr>
        <p:spPr>
          <a:xfrm>
            <a:off x="714494" y="5281374"/>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Same-day results với AI analysis</a:t>
            </a:r>
            <a:endParaRPr lang="en-US" sz="1400" dirty="0"/>
          </a:p>
        </p:txBody>
      </p:sp>
      <p:sp>
        <p:nvSpPr>
          <p:cNvPr id="21" name="Text 15"/>
          <p:cNvSpPr/>
          <p:nvPr/>
        </p:nvSpPr>
        <p:spPr>
          <a:xfrm>
            <a:off x="714494" y="5507712"/>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Faster treatment initiation</a:t>
            </a:r>
            <a:endParaRPr lang="en-US" sz="1400" dirty="0"/>
          </a:p>
        </p:txBody>
      </p:sp>
      <p:sp>
        <p:nvSpPr>
          <p:cNvPr id="22" name="Text 16"/>
          <p:cNvSpPr/>
          <p:nvPr/>
        </p:nvSpPr>
        <p:spPr>
          <a:xfrm>
            <a:off x="714494" y="5734050"/>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Improved patient satisfaction</a:t>
            </a:r>
            <a:endParaRPr lang="en-US" sz="1400" dirty="0"/>
          </a:p>
        </p:txBody>
      </p:sp>
      <p:sp>
        <p:nvSpPr>
          <p:cNvPr id="23" name="Text 17"/>
          <p:cNvSpPr/>
          <p:nvPr/>
        </p:nvSpPr>
        <p:spPr>
          <a:xfrm>
            <a:off x="7464385" y="4757618"/>
            <a:ext cx="1451253" cy="181332"/>
          </a:xfrm>
          <a:prstGeom prst="rect">
            <a:avLst/>
          </a:prstGeom>
          <a:noFill/>
          <a:ln/>
        </p:spPr>
        <p:txBody>
          <a:bodyPr wrap="none" lIns="0" tIns="0" rIns="0" bIns="0" rtlCol="0" anchor="t"/>
          <a:lstStyle/>
          <a:p>
            <a:pPr marL="0" indent="0" algn="l">
              <a:lnSpc>
                <a:spcPts val="1400"/>
              </a:lnSpc>
              <a:buNone/>
            </a:pPr>
            <a:r>
              <a:rPr lang="en-US" sz="1600" b="1" dirty="0">
                <a:solidFill>
                  <a:srgbClr val="064D26"/>
                </a:solidFill>
                <a:latin typeface="Alexandria Bold" pitchFamily="34" charset="0"/>
                <a:ea typeface="Alexandria Bold" pitchFamily="34" charset="-122"/>
                <a:cs typeface="Alexandria Bold" pitchFamily="34" charset="-120"/>
              </a:rPr>
              <a:t>Triaging hiệu quả</a:t>
            </a:r>
            <a:endParaRPr lang="en-US" sz="1600" dirty="0"/>
          </a:p>
        </p:txBody>
      </p:sp>
      <p:sp>
        <p:nvSpPr>
          <p:cNvPr id="24" name="Text 18"/>
          <p:cNvSpPr/>
          <p:nvPr/>
        </p:nvSpPr>
        <p:spPr>
          <a:xfrm>
            <a:off x="7464385" y="5055037"/>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Bệnh nhân ODI cao → ưu tiên PSG/CPAP</a:t>
            </a:r>
            <a:endParaRPr lang="en-US" sz="1400" dirty="0"/>
          </a:p>
        </p:txBody>
      </p:sp>
      <p:sp>
        <p:nvSpPr>
          <p:cNvPr id="25" name="Text 19"/>
          <p:cNvSpPr/>
          <p:nvPr/>
        </p:nvSpPr>
        <p:spPr>
          <a:xfrm>
            <a:off x="7464385" y="5281374"/>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ODI bình thường → reassurance</a:t>
            </a:r>
            <a:endParaRPr lang="en-US" sz="1400" dirty="0"/>
          </a:p>
        </p:txBody>
      </p:sp>
      <p:sp>
        <p:nvSpPr>
          <p:cNvPr id="26" name="Text 20"/>
          <p:cNvSpPr/>
          <p:nvPr/>
        </p:nvSpPr>
        <p:spPr>
          <a:xfrm>
            <a:off x="7464385" y="5507712"/>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Borderline cases → clinical correlation</a:t>
            </a:r>
            <a:endParaRPr lang="en-US" sz="1400" dirty="0"/>
          </a:p>
        </p:txBody>
      </p:sp>
      <p:sp>
        <p:nvSpPr>
          <p:cNvPr id="27" name="Text 21"/>
          <p:cNvSpPr/>
          <p:nvPr/>
        </p:nvSpPr>
        <p:spPr>
          <a:xfrm>
            <a:off x="7464385" y="5734050"/>
            <a:ext cx="6459141" cy="185738"/>
          </a:xfrm>
          <a:prstGeom prst="rect">
            <a:avLst/>
          </a:prstGeom>
          <a:noFill/>
          <a:ln/>
        </p:spPr>
        <p:txBody>
          <a:bodyPr wrap="none" lIns="0" tIns="0" rIns="0" bIns="0" rtlCol="0" anchor="t"/>
          <a:lstStyle/>
          <a:p>
            <a:pPr marL="342900" indent="-342900" algn="l">
              <a:lnSpc>
                <a:spcPts val="1450"/>
              </a:lnSpc>
              <a:buSzPct val="100000"/>
              <a:buChar char="•"/>
            </a:pPr>
            <a:r>
              <a:rPr lang="en-US" sz="1400" dirty="0">
                <a:solidFill>
                  <a:srgbClr val="096130"/>
                </a:solidFill>
                <a:latin typeface="Aptos" pitchFamily="34" charset="0"/>
                <a:ea typeface="Aptos" pitchFamily="34" charset="-122"/>
                <a:cs typeface="Aptos" pitchFamily="34" charset="-120"/>
              </a:rPr>
              <a:t>Resource allocation optimization</a:t>
            </a:r>
            <a:endParaRPr lang="en-US" sz="1400" dirty="0"/>
          </a:p>
        </p:txBody>
      </p:sp>
      <p:sp>
        <p:nvSpPr>
          <p:cNvPr id="28" name="Text 22"/>
          <p:cNvSpPr/>
          <p:nvPr/>
        </p:nvSpPr>
        <p:spPr>
          <a:xfrm>
            <a:off x="714494" y="6148983"/>
            <a:ext cx="4303752" cy="383143"/>
          </a:xfrm>
          <a:prstGeom prst="rect">
            <a:avLst/>
          </a:prstGeom>
          <a:noFill/>
          <a:ln/>
        </p:spPr>
        <p:txBody>
          <a:bodyPr wrap="none" lIns="0" tIns="0" rIns="0" bIns="0" rtlCol="0" anchor="t"/>
          <a:lstStyle/>
          <a:p>
            <a:pPr marL="0" indent="0" algn="ctr">
              <a:lnSpc>
                <a:spcPts val="3000"/>
              </a:lnSpc>
              <a:buNone/>
            </a:pPr>
            <a:r>
              <a:rPr lang="en-US" sz="3000" b="1" dirty="0">
                <a:solidFill>
                  <a:srgbClr val="096130"/>
                </a:solidFill>
                <a:latin typeface="Alexandria Bold" pitchFamily="34" charset="0"/>
                <a:ea typeface="Alexandria Bold" pitchFamily="34" charset="-122"/>
                <a:cs typeface="Alexandria Bold" pitchFamily="34" charset="-120"/>
              </a:rPr>
              <a:t>68%</a:t>
            </a:r>
            <a:endParaRPr lang="en-US" sz="3000" dirty="0"/>
          </a:p>
        </p:txBody>
      </p:sp>
      <p:sp>
        <p:nvSpPr>
          <p:cNvPr id="29" name="Text 23"/>
          <p:cNvSpPr/>
          <p:nvPr/>
        </p:nvSpPr>
        <p:spPr>
          <a:xfrm>
            <a:off x="2140744" y="6677144"/>
            <a:ext cx="1451253" cy="181332"/>
          </a:xfrm>
          <a:prstGeom prst="rect">
            <a:avLst/>
          </a:prstGeom>
          <a:noFill/>
          <a:ln/>
        </p:spPr>
        <p:txBody>
          <a:bodyPr wrap="none" lIns="0" tIns="0" rIns="0" bIns="0" rtlCol="0" anchor="t"/>
          <a:lstStyle/>
          <a:p>
            <a:pPr marL="0" indent="0" algn="ctr">
              <a:lnSpc>
                <a:spcPts val="1400"/>
              </a:lnSpc>
              <a:buNone/>
            </a:pPr>
            <a:r>
              <a:rPr lang="en-US" sz="1100" b="1" dirty="0">
                <a:solidFill>
                  <a:srgbClr val="096130"/>
                </a:solidFill>
                <a:latin typeface="Alexandria Bold" pitchFamily="34" charset="0"/>
                <a:ea typeface="Alexandria Bold" pitchFamily="34" charset="-122"/>
                <a:cs typeface="Alexandria Bold" pitchFamily="34" charset="-120"/>
              </a:rPr>
              <a:t>Giảm PSG demand</a:t>
            </a:r>
            <a:endParaRPr lang="en-US" sz="1100" dirty="0"/>
          </a:p>
        </p:txBody>
      </p:sp>
      <p:sp>
        <p:nvSpPr>
          <p:cNvPr id="30" name="Text 24"/>
          <p:cNvSpPr/>
          <p:nvPr/>
        </p:nvSpPr>
        <p:spPr>
          <a:xfrm>
            <a:off x="714494" y="6928128"/>
            <a:ext cx="4303752" cy="185738"/>
          </a:xfrm>
          <a:prstGeom prst="rect">
            <a:avLst/>
          </a:prstGeom>
          <a:noFill/>
          <a:ln/>
        </p:spPr>
        <p:txBody>
          <a:bodyPr wrap="none" lIns="0" tIns="0" rIns="0" bIns="0" rtlCol="0" anchor="t"/>
          <a:lstStyle/>
          <a:p>
            <a:pPr marL="0" indent="0" algn="ctr">
              <a:lnSpc>
                <a:spcPts val="1450"/>
              </a:lnSpc>
              <a:buNone/>
            </a:pPr>
            <a:r>
              <a:rPr lang="en-US" sz="900" dirty="0">
                <a:solidFill>
                  <a:srgbClr val="096130"/>
                </a:solidFill>
                <a:latin typeface="Aptos" pitchFamily="34" charset="0"/>
                <a:ea typeface="Aptos" pitchFamily="34" charset="-122"/>
                <a:cs typeface="Aptos" pitchFamily="34" charset="-120"/>
              </a:rPr>
              <a:t>Sau khi triển khai home oximetry</a:t>
            </a:r>
            <a:endParaRPr lang="en-US" sz="900" dirty="0"/>
          </a:p>
        </p:txBody>
      </p:sp>
      <p:sp>
        <p:nvSpPr>
          <p:cNvPr id="31" name="Text 25"/>
          <p:cNvSpPr/>
          <p:nvPr/>
        </p:nvSpPr>
        <p:spPr>
          <a:xfrm>
            <a:off x="5163264" y="6148983"/>
            <a:ext cx="4303752" cy="383143"/>
          </a:xfrm>
          <a:prstGeom prst="rect">
            <a:avLst/>
          </a:prstGeom>
          <a:noFill/>
          <a:ln/>
        </p:spPr>
        <p:txBody>
          <a:bodyPr wrap="none" lIns="0" tIns="0" rIns="0" bIns="0" rtlCol="0" anchor="t"/>
          <a:lstStyle/>
          <a:p>
            <a:pPr marL="0" indent="0" algn="ctr">
              <a:lnSpc>
                <a:spcPts val="3000"/>
              </a:lnSpc>
              <a:buNone/>
            </a:pPr>
            <a:r>
              <a:rPr lang="en-US" sz="3000" b="1" dirty="0">
                <a:solidFill>
                  <a:srgbClr val="096130"/>
                </a:solidFill>
                <a:latin typeface="Alexandria Bold" pitchFamily="34" charset="0"/>
                <a:ea typeface="Alexandria Bold" pitchFamily="34" charset="-122"/>
                <a:cs typeface="Alexandria Bold" pitchFamily="34" charset="-120"/>
              </a:rPr>
              <a:t>£800K</a:t>
            </a:r>
            <a:endParaRPr lang="en-US" sz="3000" dirty="0"/>
          </a:p>
        </p:txBody>
      </p:sp>
      <p:sp>
        <p:nvSpPr>
          <p:cNvPr id="32" name="Text 26"/>
          <p:cNvSpPr/>
          <p:nvPr/>
        </p:nvSpPr>
        <p:spPr>
          <a:xfrm>
            <a:off x="6589514" y="6677144"/>
            <a:ext cx="1451253" cy="181332"/>
          </a:xfrm>
          <a:prstGeom prst="rect">
            <a:avLst/>
          </a:prstGeom>
          <a:noFill/>
          <a:ln/>
        </p:spPr>
        <p:txBody>
          <a:bodyPr wrap="none" lIns="0" tIns="0" rIns="0" bIns="0" rtlCol="0" anchor="t"/>
          <a:lstStyle/>
          <a:p>
            <a:pPr marL="0" indent="0" algn="ctr">
              <a:lnSpc>
                <a:spcPts val="1400"/>
              </a:lnSpc>
              <a:buNone/>
            </a:pPr>
            <a:r>
              <a:rPr lang="en-US" sz="1100" b="1" dirty="0">
                <a:solidFill>
                  <a:srgbClr val="096130"/>
                </a:solidFill>
                <a:latin typeface="Alexandria Bold" pitchFamily="34" charset="0"/>
                <a:ea typeface="Alexandria Bold" pitchFamily="34" charset="-122"/>
                <a:cs typeface="Alexandria Bold" pitchFamily="34" charset="-120"/>
              </a:rPr>
              <a:t>Cost savings/năm</a:t>
            </a:r>
            <a:endParaRPr lang="en-US" sz="1100" dirty="0"/>
          </a:p>
        </p:txBody>
      </p:sp>
      <p:sp>
        <p:nvSpPr>
          <p:cNvPr id="33" name="Text 27"/>
          <p:cNvSpPr/>
          <p:nvPr/>
        </p:nvSpPr>
        <p:spPr>
          <a:xfrm>
            <a:off x="5163264" y="6928128"/>
            <a:ext cx="4303752" cy="185738"/>
          </a:xfrm>
          <a:prstGeom prst="rect">
            <a:avLst/>
          </a:prstGeom>
          <a:noFill/>
          <a:ln/>
        </p:spPr>
        <p:txBody>
          <a:bodyPr wrap="none" lIns="0" tIns="0" rIns="0" bIns="0" rtlCol="0" anchor="t"/>
          <a:lstStyle/>
          <a:p>
            <a:pPr marL="0" indent="0" algn="ctr">
              <a:lnSpc>
                <a:spcPts val="1450"/>
              </a:lnSpc>
              <a:buNone/>
            </a:pPr>
            <a:r>
              <a:rPr lang="en-US" sz="900" dirty="0">
                <a:solidFill>
                  <a:srgbClr val="096130"/>
                </a:solidFill>
                <a:latin typeface="Aptos" pitchFamily="34" charset="0"/>
                <a:ea typeface="Aptos" pitchFamily="34" charset="-122"/>
                <a:cs typeface="Aptos" pitchFamily="34" charset="-120"/>
              </a:rPr>
              <a:t>So với PSG pathway truyền thống</a:t>
            </a:r>
            <a:endParaRPr lang="en-US" sz="900" dirty="0"/>
          </a:p>
        </p:txBody>
      </p:sp>
      <p:sp>
        <p:nvSpPr>
          <p:cNvPr id="34" name="Text 28"/>
          <p:cNvSpPr/>
          <p:nvPr/>
        </p:nvSpPr>
        <p:spPr>
          <a:xfrm>
            <a:off x="9612035" y="6148983"/>
            <a:ext cx="4303871" cy="383143"/>
          </a:xfrm>
          <a:prstGeom prst="rect">
            <a:avLst/>
          </a:prstGeom>
          <a:noFill/>
          <a:ln/>
        </p:spPr>
        <p:txBody>
          <a:bodyPr wrap="none" lIns="0" tIns="0" rIns="0" bIns="0" rtlCol="0" anchor="t"/>
          <a:lstStyle/>
          <a:p>
            <a:pPr marL="0" indent="0" algn="ctr">
              <a:lnSpc>
                <a:spcPts val="3000"/>
              </a:lnSpc>
              <a:buNone/>
            </a:pPr>
            <a:r>
              <a:rPr lang="en-US" sz="3000" b="1" dirty="0">
                <a:solidFill>
                  <a:srgbClr val="096130"/>
                </a:solidFill>
                <a:latin typeface="Alexandria Bold" pitchFamily="34" charset="0"/>
                <a:ea typeface="Alexandria Bold" pitchFamily="34" charset="-122"/>
                <a:cs typeface="Alexandria Bold" pitchFamily="34" charset="-120"/>
              </a:rPr>
              <a:t>94%</a:t>
            </a:r>
            <a:endParaRPr lang="en-US" sz="3000" dirty="0"/>
          </a:p>
        </p:txBody>
      </p:sp>
      <p:sp>
        <p:nvSpPr>
          <p:cNvPr id="35" name="Text 29"/>
          <p:cNvSpPr/>
          <p:nvPr/>
        </p:nvSpPr>
        <p:spPr>
          <a:xfrm>
            <a:off x="11038284" y="6677144"/>
            <a:ext cx="1451253" cy="181332"/>
          </a:xfrm>
          <a:prstGeom prst="rect">
            <a:avLst/>
          </a:prstGeom>
          <a:noFill/>
          <a:ln/>
        </p:spPr>
        <p:txBody>
          <a:bodyPr wrap="none" lIns="0" tIns="0" rIns="0" bIns="0" rtlCol="0" anchor="t"/>
          <a:lstStyle/>
          <a:p>
            <a:pPr marL="0" indent="0" algn="ctr">
              <a:lnSpc>
                <a:spcPts val="1400"/>
              </a:lnSpc>
              <a:buNone/>
            </a:pPr>
            <a:r>
              <a:rPr lang="en-US" sz="1100" b="1" dirty="0">
                <a:solidFill>
                  <a:srgbClr val="096130"/>
                </a:solidFill>
                <a:latin typeface="Alexandria Bold" pitchFamily="34" charset="0"/>
                <a:ea typeface="Alexandria Bold" pitchFamily="34" charset="-122"/>
                <a:cs typeface="Alexandria Bold" pitchFamily="34" charset="-120"/>
              </a:rPr>
              <a:t>Patient acceptance</a:t>
            </a:r>
            <a:endParaRPr lang="en-US" sz="1100" dirty="0"/>
          </a:p>
        </p:txBody>
      </p:sp>
      <p:sp>
        <p:nvSpPr>
          <p:cNvPr id="36" name="Text 30"/>
          <p:cNvSpPr/>
          <p:nvPr/>
        </p:nvSpPr>
        <p:spPr>
          <a:xfrm>
            <a:off x="9612035" y="6928128"/>
            <a:ext cx="4303871" cy="185738"/>
          </a:xfrm>
          <a:prstGeom prst="rect">
            <a:avLst/>
          </a:prstGeom>
          <a:noFill/>
          <a:ln/>
        </p:spPr>
        <p:txBody>
          <a:bodyPr wrap="none" lIns="0" tIns="0" rIns="0" bIns="0" rtlCol="0" anchor="t"/>
          <a:lstStyle/>
          <a:p>
            <a:pPr marL="0" indent="0" algn="ctr">
              <a:lnSpc>
                <a:spcPts val="1450"/>
              </a:lnSpc>
              <a:buNone/>
            </a:pPr>
            <a:r>
              <a:rPr lang="en-US" sz="900" dirty="0">
                <a:solidFill>
                  <a:srgbClr val="096130"/>
                </a:solidFill>
                <a:latin typeface="Aptos" pitchFamily="34" charset="0"/>
                <a:ea typeface="Aptos" pitchFamily="34" charset="-122"/>
                <a:cs typeface="Aptos" pitchFamily="34" charset="-120"/>
              </a:rPr>
              <a:t>Hài lòng với home testing</a:t>
            </a:r>
            <a:endParaRPr lang="en-US" sz="900" dirty="0"/>
          </a:p>
        </p:txBody>
      </p:sp>
      <p:sp>
        <p:nvSpPr>
          <p:cNvPr id="37" name="Shape 31"/>
          <p:cNvSpPr/>
          <p:nvPr/>
        </p:nvSpPr>
        <p:spPr>
          <a:xfrm>
            <a:off x="714494" y="7244477"/>
            <a:ext cx="13201412" cy="493157"/>
          </a:xfrm>
          <a:prstGeom prst="roundRect">
            <a:avLst>
              <a:gd name="adj" fmla="val 9888"/>
            </a:avLst>
          </a:prstGeom>
          <a:solidFill>
            <a:srgbClr val="B6FCB8"/>
          </a:solidFill>
          <a:ln/>
        </p:spPr>
        <p:txBody>
          <a:bodyPr/>
          <a:lstStyle/>
          <a:p>
            <a:endParaRPr lang="en-VN" sz="3200"/>
          </a:p>
        </p:txBody>
      </p:sp>
      <p:pic>
        <p:nvPicPr>
          <p:cNvPr id="38" name="Image 4" descr="preencoded.png"/>
          <p:cNvPicPr>
            <a:picLocks noChangeAspect="1"/>
          </p:cNvPicPr>
          <p:nvPr/>
        </p:nvPicPr>
        <p:blipFill>
          <a:blip r:embed="rId7"/>
          <a:stretch>
            <a:fillRect/>
          </a:stretch>
        </p:blipFill>
        <p:spPr>
          <a:xfrm>
            <a:off x="830580" y="7417356"/>
            <a:ext cx="145018" cy="116086"/>
          </a:xfrm>
          <a:prstGeom prst="rect">
            <a:avLst/>
          </a:prstGeom>
        </p:spPr>
      </p:pic>
      <p:sp>
        <p:nvSpPr>
          <p:cNvPr id="39" name="Text 32"/>
          <p:cNvSpPr/>
          <p:nvPr/>
        </p:nvSpPr>
        <p:spPr>
          <a:xfrm>
            <a:off x="1091684" y="7389495"/>
            <a:ext cx="12708136" cy="185738"/>
          </a:xfrm>
          <a:prstGeom prst="rect">
            <a:avLst/>
          </a:prstGeom>
          <a:noFill/>
          <a:ln/>
        </p:spPr>
        <p:txBody>
          <a:bodyPr wrap="none" lIns="0" tIns="0" rIns="0" bIns="0" rtlCol="0" anchor="t"/>
          <a:lstStyle/>
          <a:p>
            <a:pPr marL="0" indent="0" algn="l">
              <a:lnSpc>
                <a:spcPts val="1450"/>
              </a:lnSpc>
              <a:buNone/>
            </a:pPr>
            <a:r>
              <a:rPr lang="en-US" sz="1200" b="1" dirty="0">
                <a:solidFill>
                  <a:srgbClr val="000000"/>
                </a:solidFill>
                <a:latin typeface="Aptos" pitchFamily="34" charset="0"/>
                <a:ea typeface="Aptos" pitchFamily="34" charset="-122"/>
                <a:cs typeface="Aptos" pitchFamily="34" charset="-120"/>
              </a:rPr>
              <a:t>Bài học cho LMIC:</a:t>
            </a:r>
            <a:r>
              <a:rPr lang="en-US" sz="1200" dirty="0">
                <a:solidFill>
                  <a:srgbClr val="000000"/>
                </a:solidFill>
                <a:latin typeface="Aptos" pitchFamily="34" charset="0"/>
                <a:ea typeface="Aptos" pitchFamily="34" charset="-122"/>
                <a:cs typeface="Aptos" pitchFamily="34" charset="-120"/>
              </a:rPr>
              <a:t> NHS model chứng minh home oximetry hoàn toàn khả thi trong hệ thống y tế công, có thể triển khai tương tự tại các nước đang phát triển để tối ưu nguồn lực.</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793790" y="710089"/>
            <a:ext cx="4815126" cy="589121"/>
          </a:xfrm>
          <a:prstGeom prst="rect">
            <a:avLst/>
          </a:prstGeom>
          <a:noFill/>
          <a:ln/>
        </p:spPr>
        <p:txBody>
          <a:bodyPr wrap="none" lIns="0" tIns="0" rIns="0" bIns="0" rtlCol="0" anchor="t"/>
          <a:lstStyle/>
          <a:p>
            <a:pPr marL="0" indent="0" algn="l">
              <a:lnSpc>
                <a:spcPts val="4600"/>
              </a:lnSpc>
              <a:buNone/>
            </a:pPr>
            <a:r>
              <a:rPr lang="en-US" sz="3700" b="1" dirty="0">
                <a:solidFill>
                  <a:srgbClr val="064D26"/>
                </a:solidFill>
                <a:latin typeface="Alexandria Bold" pitchFamily="34" charset="0"/>
                <a:ea typeface="Alexandria Bold" pitchFamily="34" charset="-122"/>
                <a:cs typeface="Alexandria Bold" pitchFamily="34" charset="-120"/>
              </a:rPr>
              <a:t>Cơ hội &amp; Thách thức</a:t>
            </a:r>
            <a:endParaRPr lang="en-US" sz="3700" dirty="0"/>
          </a:p>
        </p:txBody>
      </p:sp>
      <p:sp>
        <p:nvSpPr>
          <p:cNvPr id="3" name="Text 1"/>
          <p:cNvSpPr/>
          <p:nvPr/>
        </p:nvSpPr>
        <p:spPr>
          <a:xfrm>
            <a:off x="793790" y="1581983"/>
            <a:ext cx="3770948" cy="471249"/>
          </a:xfrm>
          <a:prstGeom prst="rect">
            <a:avLst/>
          </a:prstGeom>
          <a:noFill/>
          <a:ln/>
        </p:spPr>
        <p:txBody>
          <a:bodyPr wrap="none" lIns="0" tIns="0" rIns="0" bIns="0" rtlCol="0" anchor="t"/>
          <a:lstStyle/>
          <a:p>
            <a:pPr marL="0" indent="0" algn="l">
              <a:lnSpc>
                <a:spcPts val="3700"/>
              </a:lnSpc>
              <a:buNone/>
            </a:pPr>
            <a:r>
              <a:rPr lang="en-US" sz="2950" b="1" dirty="0">
                <a:solidFill>
                  <a:srgbClr val="064D26"/>
                </a:solidFill>
                <a:latin typeface="Alexandria Bold" pitchFamily="34" charset="0"/>
                <a:ea typeface="Alexandria Bold" pitchFamily="34" charset="-122"/>
                <a:cs typeface="Alexandria Bold" pitchFamily="34" charset="-120"/>
              </a:rPr>
              <a:t>Đánh giá toàn diện</a:t>
            </a:r>
            <a:endParaRPr lang="en-US" sz="2950" dirty="0"/>
          </a:p>
        </p:txBody>
      </p:sp>
      <p:sp>
        <p:nvSpPr>
          <p:cNvPr id="4" name="Text 2"/>
          <p:cNvSpPr/>
          <p:nvPr/>
        </p:nvSpPr>
        <p:spPr>
          <a:xfrm>
            <a:off x="2525316" y="2524482"/>
            <a:ext cx="2828211" cy="360998"/>
          </a:xfrm>
          <a:prstGeom prst="rect">
            <a:avLst/>
          </a:prstGeom>
          <a:noFill/>
          <a:ln/>
        </p:spPr>
        <p:txBody>
          <a:bodyPr wrap="none" lIns="0" tIns="0" rIns="0" bIns="0" rtlCol="0" anchor="t"/>
          <a:lstStyle/>
          <a:p>
            <a:pPr marL="0" indent="0" algn="ctr">
              <a:lnSpc>
                <a:spcPts val="2750"/>
              </a:lnSpc>
              <a:buNone/>
            </a:pPr>
            <a:r>
              <a:rPr lang="en-US" sz="2200" b="1" dirty="0">
                <a:solidFill>
                  <a:srgbClr val="000000"/>
                </a:solidFill>
                <a:latin typeface="Alexandria Bold" pitchFamily="34" charset="0"/>
                <a:ea typeface="Alexandria Bold" pitchFamily="34" charset="-122"/>
                <a:cs typeface="Alexandria Bold" pitchFamily="34" charset="-120"/>
              </a:rPr>
              <a:t>🌟</a:t>
            </a:r>
            <a:r>
              <a:rPr lang="en-US" sz="2200" b="1" dirty="0">
                <a:solidFill>
                  <a:srgbClr val="064D26"/>
                </a:solidFill>
                <a:latin typeface="Alexandria Bold" pitchFamily="34" charset="0"/>
                <a:ea typeface="Alexandria Bold" pitchFamily="34" charset="-122"/>
                <a:cs typeface="Alexandria Bold" pitchFamily="34" charset="-120"/>
              </a:rPr>
              <a:t> CƠ HỘI</a:t>
            </a:r>
            <a:endParaRPr lang="en-US" sz="2200" dirty="0"/>
          </a:p>
        </p:txBody>
      </p:sp>
      <p:sp>
        <p:nvSpPr>
          <p:cNvPr id="5" name="Shape 3"/>
          <p:cNvSpPr/>
          <p:nvPr/>
        </p:nvSpPr>
        <p:spPr>
          <a:xfrm>
            <a:off x="793790" y="3097530"/>
            <a:ext cx="6291382" cy="1478756"/>
          </a:xfrm>
          <a:prstGeom prst="roundRect">
            <a:avLst>
              <a:gd name="adj" fmla="val 5355"/>
            </a:avLst>
          </a:prstGeom>
          <a:solidFill>
            <a:srgbClr val="E1EAE5"/>
          </a:solidFill>
          <a:ln w="7620">
            <a:solidFill>
              <a:srgbClr val="C7D0CB"/>
            </a:solidFill>
            <a:prstDash val="solid"/>
          </a:ln>
        </p:spPr>
        <p:txBody>
          <a:bodyPr/>
          <a:lstStyle/>
          <a:p>
            <a:endParaRPr lang="en-VN"/>
          </a:p>
        </p:txBody>
      </p:sp>
      <p:sp>
        <p:nvSpPr>
          <p:cNvPr id="6" name="Text 4"/>
          <p:cNvSpPr/>
          <p:nvPr/>
        </p:nvSpPr>
        <p:spPr>
          <a:xfrm>
            <a:off x="989886" y="3293626"/>
            <a:ext cx="2404586"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Tăng phát hiện OSA</a:t>
            </a:r>
            <a:endParaRPr lang="en-US" sz="1850" dirty="0"/>
          </a:p>
        </p:txBody>
      </p:sp>
      <p:sp>
        <p:nvSpPr>
          <p:cNvPr id="7" name="Text 5"/>
          <p:cNvSpPr/>
          <p:nvPr/>
        </p:nvSpPr>
        <p:spPr>
          <a:xfrm>
            <a:off x="989886" y="3776782"/>
            <a:ext cx="5899190" cy="603409"/>
          </a:xfrm>
          <a:prstGeom prst="rect">
            <a:avLst/>
          </a:prstGeom>
          <a:noFill/>
          <a:ln/>
        </p:spPr>
        <p:txBody>
          <a:bodyPr wrap="squar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Công nghệ giúp phát hiện nhiều ca OSA ở tuyến đầu, giảm underdiagnosis từ 80% xuống ~40%</a:t>
            </a:r>
            <a:endParaRPr lang="en-US" sz="1450" dirty="0"/>
          </a:p>
        </p:txBody>
      </p:sp>
      <p:sp>
        <p:nvSpPr>
          <p:cNvPr id="8" name="Shape 6"/>
          <p:cNvSpPr/>
          <p:nvPr/>
        </p:nvSpPr>
        <p:spPr>
          <a:xfrm>
            <a:off x="793790" y="4764762"/>
            <a:ext cx="6291382" cy="1177052"/>
          </a:xfrm>
          <a:prstGeom prst="roundRect">
            <a:avLst>
              <a:gd name="adj" fmla="val 6728"/>
            </a:avLst>
          </a:prstGeom>
          <a:solidFill>
            <a:srgbClr val="E1EAE5"/>
          </a:solidFill>
          <a:ln w="7620">
            <a:solidFill>
              <a:srgbClr val="C7D0CB"/>
            </a:solidFill>
            <a:prstDash val="solid"/>
          </a:ln>
        </p:spPr>
        <p:txBody>
          <a:bodyPr/>
          <a:lstStyle/>
          <a:p>
            <a:endParaRPr lang="en-VN"/>
          </a:p>
        </p:txBody>
      </p:sp>
      <p:sp>
        <p:nvSpPr>
          <p:cNvPr id="9" name="Text 7"/>
          <p:cNvSpPr/>
          <p:nvPr/>
        </p:nvSpPr>
        <p:spPr>
          <a:xfrm>
            <a:off x="989886" y="4960858"/>
            <a:ext cx="2356842"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Giảm backlog PSG</a:t>
            </a:r>
            <a:endParaRPr lang="en-US" sz="1850" dirty="0"/>
          </a:p>
        </p:txBody>
      </p:sp>
      <p:sp>
        <p:nvSpPr>
          <p:cNvPr id="10" name="Text 8"/>
          <p:cNvSpPr/>
          <p:nvPr/>
        </p:nvSpPr>
        <p:spPr>
          <a:xfrm>
            <a:off x="989886" y="5444014"/>
            <a:ext cx="5899190" cy="301704"/>
          </a:xfrm>
          <a:prstGeom prst="rect">
            <a:avLst/>
          </a:prstGeom>
          <a:noFill/>
          <a:ln/>
        </p:spPr>
        <p:txBody>
          <a:bodyPr wrap="non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HSAT và oximetry giảm 50-70% demand cho PSG, rút ngắn thời gian chờ</a:t>
            </a:r>
            <a:endParaRPr lang="en-US" sz="1450" dirty="0"/>
          </a:p>
        </p:txBody>
      </p:sp>
      <p:sp>
        <p:nvSpPr>
          <p:cNvPr id="11" name="Shape 9"/>
          <p:cNvSpPr/>
          <p:nvPr/>
        </p:nvSpPr>
        <p:spPr>
          <a:xfrm>
            <a:off x="793790" y="6130290"/>
            <a:ext cx="6291382" cy="1177052"/>
          </a:xfrm>
          <a:prstGeom prst="roundRect">
            <a:avLst>
              <a:gd name="adj" fmla="val 6728"/>
            </a:avLst>
          </a:prstGeom>
          <a:solidFill>
            <a:srgbClr val="E1EAE5"/>
          </a:solidFill>
          <a:ln w="7620">
            <a:solidFill>
              <a:srgbClr val="C7D0CB"/>
            </a:solidFill>
            <a:prstDash val="solid"/>
          </a:ln>
        </p:spPr>
        <p:txBody>
          <a:bodyPr/>
          <a:lstStyle/>
          <a:p>
            <a:endParaRPr lang="en-VN"/>
          </a:p>
        </p:txBody>
      </p:sp>
      <p:sp>
        <p:nvSpPr>
          <p:cNvPr id="12" name="Text 10"/>
          <p:cNvSpPr/>
          <p:nvPr/>
        </p:nvSpPr>
        <p:spPr>
          <a:xfrm>
            <a:off x="989886" y="6326386"/>
            <a:ext cx="3079671"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Integration với bệnh mạn</a:t>
            </a:r>
            <a:endParaRPr lang="en-US" sz="1850" dirty="0"/>
          </a:p>
        </p:txBody>
      </p:sp>
      <p:sp>
        <p:nvSpPr>
          <p:cNvPr id="13" name="Text 11"/>
          <p:cNvSpPr/>
          <p:nvPr/>
        </p:nvSpPr>
        <p:spPr>
          <a:xfrm>
            <a:off x="989886" y="6809542"/>
            <a:ext cx="5899190" cy="301704"/>
          </a:xfrm>
          <a:prstGeom prst="rect">
            <a:avLst/>
          </a:prstGeom>
          <a:noFill/>
          <a:ln/>
        </p:spPr>
        <p:txBody>
          <a:bodyPr wrap="non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Lồng ghép OSA screening vào quản lý THA, ĐTĐ - approach toàn diện hơn</a:t>
            </a:r>
            <a:endParaRPr lang="en-US" sz="1450" dirty="0"/>
          </a:p>
        </p:txBody>
      </p:sp>
      <p:sp>
        <p:nvSpPr>
          <p:cNvPr id="14" name="Text 12"/>
          <p:cNvSpPr/>
          <p:nvPr/>
        </p:nvSpPr>
        <p:spPr>
          <a:xfrm>
            <a:off x="9284375" y="2524482"/>
            <a:ext cx="2828211" cy="360998"/>
          </a:xfrm>
          <a:prstGeom prst="rect">
            <a:avLst/>
          </a:prstGeom>
          <a:noFill/>
          <a:ln/>
        </p:spPr>
        <p:txBody>
          <a:bodyPr wrap="none" lIns="0" tIns="0" rIns="0" bIns="0" rtlCol="0" anchor="t"/>
          <a:lstStyle/>
          <a:p>
            <a:pPr marL="0" indent="0" algn="ctr">
              <a:lnSpc>
                <a:spcPts val="2750"/>
              </a:lnSpc>
              <a:buNone/>
            </a:pPr>
            <a:r>
              <a:rPr lang="en-US" sz="2200" b="1" dirty="0">
                <a:solidFill>
                  <a:srgbClr val="000000"/>
                </a:solidFill>
                <a:latin typeface="Alexandria Bold" pitchFamily="34" charset="0"/>
                <a:ea typeface="Alexandria Bold" pitchFamily="34" charset="-122"/>
                <a:cs typeface="Alexandria Bold" pitchFamily="34" charset="-120"/>
              </a:rPr>
              <a:t>⚠️</a:t>
            </a:r>
            <a:r>
              <a:rPr lang="en-US" sz="2200" b="1" dirty="0">
                <a:solidFill>
                  <a:srgbClr val="064D26"/>
                </a:solidFill>
                <a:latin typeface="Alexandria Bold" pitchFamily="34" charset="0"/>
                <a:ea typeface="Alexandria Bold" pitchFamily="34" charset="-122"/>
                <a:cs typeface="Alexandria Bold" pitchFamily="34" charset="-120"/>
              </a:rPr>
              <a:t> THÁCH THỨC</a:t>
            </a:r>
            <a:endParaRPr lang="en-US" sz="2200" dirty="0"/>
          </a:p>
        </p:txBody>
      </p:sp>
      <p:sp>
        <p:nvSpPr>
          <p:cNvPr id="15" name="Shape 13"/>
          <p:cNvSpPr/>
          <p:nvPr/>
        </p:nvSpPr>
        <p:spPr>
          <a:xfrm>
            <a:off x="7552849" y="3097530"/>
            <a:ext cx="6291382" cy="1207532"/>
          </a:xfrm>
          <a:prstGeom prst="roundRect">
            <a:avLst>
              <a:gd name="adj" fmla="val 6558"/>
            </a:avLst>
          </a:prstGeom>
          <a:solidFill>
            <a:srgbClr val="FFFFFF"/>
          </a:solidFill>
          <a:ln w="22860">
            <a:solidFill>
              <a:srgbClr val="C7D0CB"/>
            </a:solidFill>
            <a:prstDash val="solid"/>
          </a:ln>
        </p:spPr>
        <p:txBody>
          <a:bodyPr/>
          <a:lstStyle/>
          <a:p>
            <a:endParaRPr lang="en-VN"/>
          </a:p>
        </p:txBody>
      </p:sp>
      <p:sp>
        <p:nvSpPr>
          <p:cNvPr id="16" name="Text 14"/>
          <p:cNvSpPr/>
          <p:nvPr/>
        </p:nvSpPr>
        <p:spPr>
          <a:xfrm>
            <a:off x="7764185" y="3308866"/>
            <a:ext cx="2356842"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Chi phí đầu tư</a:t>
            </a:r>
            <a:endParaRPr lang="en-US" sz="1850" dirty="0"/>
          </a:p>
        </p:txBody>
      </p:sp>
      <p:sp>
        <p:nvSpPr>
          <p:cNvPr id="17" name="Text 15"/>
          <p:cNvSpPr/>
          <p:nvPr/>
        </p:nvSpPr>
        <p:spPr>
          <a:xfrm>
            <a:off x="7764185" y="3792022"/>
            <a:ext cx="5868710" cy="301704"/>
          </a:xfrm>
          <a:prstGeom prst="rect">
            <a:avLst/>
          </a:prstGeom>
          <a:noFill/>
          <a:ln/>
        </p:spPr>
        <p:txBody>
          <a:bodyPr wrap="non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HSAT patch và thiết bị mới có chi phí cao. Cần business model bền vững</a:t>
            </a:r>
            <a:endParaRPr lang="en-US" sz="1450" dirty="0"/>
          </a:p>
        </p:txBody>
      </p:sp>
      <p:sp>
        <p:nvSpPr>
          <p:cNvPr id="18" name="Shape 16"/>
          <p:cNvSpPr/>
          <p:nvPr/>
        </p:nvSpPr>
        <p:spPr>
          <a:xfrm>
            <a:off x="7552849" y="4493538"/>
            <a:ext cx="6291382" cy="1207532"/>
          </a:xfrm>
          <a:prstGeom prst="roundRect">
            <a:avLst>
              <a:gd name="adj" fmla="val 6558"/>
            </a:avLst>
          </a:prstGeom>
          <a:solidFill>
            <a:srgbClr val="FFFFFF"/>
          </a:solidFill>
          <a:ln w="22860">
            <a:solidFill>
              <a:srgbClr val="C7D0CB"/>
            </a:solidFill>
            <a:prstDash val="solid"/>
          </a:ln>
        </p:spPr>
        <p:txBody>
          <a:bodyPr/>
          <a:lstStyle/>
          <a:p>
            <a:endParaRPr lang="en-VN"/>
          </a:p>
        </p:txBody>
      </p:sp>
      <p:sp>
        <p:nvSpPr>
          <p:cNvPr id="19" name="Text 17"/>
          <p:cNvSpPr/>
          <p:nvPr/>
        </p:nvSpPr>
        <p:spPr>
          <a:xfrm>
            <a:off x="7764185" y="4704874"/>
            <a:ext cx="2356842"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Thiếu chuẩn hóa</a:t>
            </a:r>
            <a:endParaRPr lang="en-US" sz="1850" dirty="0"/>
          </a:p>
        </p:txBody>
      </p:sp>
      <p:sp>
        <p:nvSpPr>
          <p:cNvPr id="20" name="Text 18"/>
          <p:cNvSpPr/>
          <p:nvPr/>
        </p:nvSpPr>
        <p:spPr>
          <a:xfrm>
            <a:off x="7764185" y="5188029"/>
            <a:ext cx="5868710" cy="301704"/>
          </a:xfrm>
          <a:prstGeom prst="rect">
            <a:avLst/>
          </a:prstGeom>
          <a:noFill/>
          <a:ln/>
        </p:spPr>
        <p:txBody>
          <a:bodyPr wrap="non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Chưa có guidelines thống nhất về công cụ nào sử dụng, cut-off points</a:t>
            </a:r>
            <a:endParaRPr lang="en-US" sz="1450" dirty="0"/>
          </a:p>
        </p:txBody>
      </p:sp>
      <p:sp>
        <p:nvSpPr>
          <p:cNvPr id="21" name="Shape 19"/>
          <p:cNvSpPr/>
          <p:nvPr/>
        </p:nvSpPr>
        <p:spPr>
          <a:xfrm>
            <a:off x="7552849" y="5889546"/>
            <a:ext cx="6291382" cy="1207532"/>
          </a:xfrm>
          <a:prstGeom prst="roundRect">
            <a:avLst>
              <a:gd name="adj" fmla="val 6558"/>
            </a:avLst>
          </a:prstGeom>
          <a:solidFill>
            <a:srgbClr val="FFFFFF"/>
          </a:solidFill>
          <a:ln w="22860">
            <a:solidFill>
              <a:srgbClr val="C7D0CB"/>
            </a:solidFill>
            <a:prstDash val="solid"/>
          </a:ln>
        </p:spPr>
        <p:txBody>
          <a:bodyPr/>
          <a:lstStyle/>
          <a:p>
            <a:endParaRPr lang="en-VN"/>
          </a:p>
        </p:txBody>
      </p:sp>
      <p:sp>
        <p:nvSpPr>
          <p:cNvPr id="22" name="Text 20"/>
          <p:cNvSpPr/>
          <p:nvPr/>
        </p:nvSpPr>
        <p:spPr>
          <a:xfrm>
            <a:off x="7764185" y="6100882"/>
            <a:ext cx="2356842" cy="294680"/>
          </a:xfrm>
          <a:prstGeom prst="rect">
            <a:avLst/>
          </a:prstGeom>
          <a:noFill/>
          <a:ln/>
        </p:spPr>
        <p:txBody>
          <a:bodyPr wrap="none" lIns="0" tIns="0" rIns="0" bIns="0" rtlCol="0" anchor="t"/>
          <a:lstStyle/>
          <a:p>
            <a:pPr marL="0" indent="0" algn="l">
              <a:lnSpc>
                <a:spcPts val="2300"/>
              </a:lnSpc>
              <a:buNone/>
            </a:pPr>
            <a:r>
              <a:rPr lang="en-US" sz="1850" b="1" dirty="0">
                <a:solidFill>
                  <a:srgbClr val="096130"/>
                </a:solidFill>
                <a:latin typeface="Alexandria Bold" pitchFamily="34" charset="0"/>
                <a:ea typeface="Alexandria Bold" pitchFamily="34" charset="-122"/>
                <a:cs typeface="Alexandria Bold" pitchFamily="34" charset="-120"/>
              </a:rPr>
              <a:t>Research gap</a:t>
            </a:r>
            <a:endParaRPr lang="en-US" sz="1850" dirty="0"/>
          </a:p>
        </p:txBody>
      </p:sp>
      <p:sp>
        <p:nvSpPr>
          <p:cNvPr id="23" name="Text 21"/>
          <p:cNvSpPr/>
          <p:nvPr/>
        </p:nvSpPr>
        <p:spPr>
          <a:xfrm>
            <a:off x="7764185" y="6584037"/>
            <a:ext cx="5868710" cy="301704"/>
          </a:xfrm>
          <a:prstGeom prst="rect">
            <a:avLst/>
          </a:prstGeom>
          <a:noFill/>
          <a:ln/>
        </p:spPr>
        <p:txBody>
          <a:bodyPr wrap="none" lIns="0" tIns="0" rIns="0" bIns="0" rtlCol="0" anchor="t"/>
          <a:lstStyle/>
          <a:p>
            <a:pPr marL="0" indent="0" algn="l">
              <a:lnSpc>
                <a:spcPts val="2350"/>
              </a:lnSpc>
              <a:buNone/>
            </a:pPr>
            <a:r>
              <a:rPr lang="en-US" sz="1450" dirty="0">
                <a:solidFill>
                  <a:srgbClr val="096130"/>
                </a:solidFill>
                <a:latin typeface="Aptos" pitchFamily="34" charset="0"/>
                <a:ea typeface="Aptos" pitchFamily="34" charset="-122"/>
                <a:cs typeface="Aptos" pitchFamily="34" charset="-120"/>
              </a:rPr>
              <a:t>Thiếu nghiên cứu ở châu Á, đặc biệt Việt Nam. Cần validation studies</a:t>
            </a:r>
            <a:endParaRPr lang="en-US" sz="14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739735" y="508516"/>
            <a:ext cx="4584144" cy="375642"/>
          </a:xfrm>
          <a:prstGeom prst="rect">
            <a:avLst/>
          </a:prstGeom>
          <a:noFill/>
          <a:ln/>
        </p:spPr>
        <p:txBody>
          <a:bodyPr wrap="none" lIns="0" tIns="0" rIns="0" bIns="0" rtlCol="0" anchor="t"/>
          <a:lstStyle/>
          <a:p>
            <a:pPr marL="0" indent="0" algn="l">
              <a:lnSpc>
                <a:spcPts val="2950"/>
              </a:lnSpc>
              <a:buNone/>
            </a:pPr>
            <a:r>
              <a:rPr lang="en-US" sz="2350" b="1" dirty="0">
                <a:solidFill>
                  <a:srgbClr val="064D26"/>
                </a:solidFill>
                <a:latin typeface="Alexandria Bold" pitchFamily="34" charset="0"/>
                <a:ea typeface="Alexandria Bold" pitchFamily="34" charset="-122"/>
                <a:cs typeface="Alexandria Bold" pitchFamily="34" charset="-120"/>
              </a:rPr>
              <a:t>Kết luận &amp; Kêu gọi hành động</a:t>
            </a:r>
            <a:endParaRPr lang="en-US" sz="2350" dirty="0"/>
          </a:p>
        </p:txBody>
      </p:sp>
      <p:sp>
        <p:nvSpPr>
          <p:cNvPr id="3" name="Text 1"/>
          <p:cNvSpPr/>
          <p:nvPr/>
        </p:nvSpPr>
        <p:spPr>
          <a:xfrm>
            <a:off x="739735" y="1064419"/>
            <a:ext cx="9323189" cy="751284"/>
          </a:xfrm>
          <a:prstGeom prst="rect">
            <a:avLst/>
          </a:prstGeom>
          <a:noFill/>
          <a:ln/>
        </p:spPr>
        <p:txBody>
          <a:bodyPr wrap="none" lIns="0" tIns="0" rIns="0" bIns="0" rtlCol="0" anchor="t"/>
          <a:lstStyle/>
          <a:p>
            <a:pPr marL="0" indent="0" algn="l">
              <a:lnSpc>
                <a:spcPts val="5900"/>
              </a:lnSpc>
              <a:buNone/>
            </a:pPr>
            <a:r>
              <a:rPr lang="en-US" sz="4700" b="1" dirty="0">
                <a:solidFill>
                  <a:srgbClr val="064D26"/>
                </a:solidFill>
                <a:latin typeface="Alexandria Bold" pitchFamily="34" charset="0"/>
                <a:ea typeface="Alexandria Bold" pitchFamily="34" charset="-122"/>
                <a:cs typeface="Alexandria Bold" pitchFamily="34" charset="-120"/>
              </a:rPr>
              <a:t>OSA: Từ thách thức đến cơ hội</a:t>
            </a:r>
            <a:endParaRPr lang="en-US" sz="4700" dirty="0"/>
          </a:p>
        </p:txBody>
      </p:sp>
      <p:sp>
        <p:nvSpPr>
          <p:cNvPr id="4" name="Text 2"/>
          <p:cNvSpPr/>
          <p:nvPr/>
        </p:nvSpPr>
        <p:spPr>
          <a:xfrm>
            <a:off x="739735" y="1995964"/>
            <a:ext cx="2404229" cy="300395"/>
          </a:xfrm>
          <a:prstGeom prst="rect">
            <a:avLst/>
          </a:prstGeom>
          <a:noFill/>
          <a:ln/>
        </p:spPr>
        <p:txBody>
          <a:bodyPr wrap="none" lIns="0" tIns="0" rIns="0" bIns="0" rtlCol="0" anchor="t"/>
          <a:lstStyle/>
          <a:p>
            <a:pPr marL="0" indent="0" algn="l">
              <a:lnSpc>
                <a:spcPts val="2350"/>
              </a:lnSpc>
              <a:buNone/>
            </a:pPr>
            <a:r>
              <a:rPr lang="en-US" sz="1850" b="1" dirty="0">
                <a:solidFill>
                  <a:srgbClr val="064D26"/>
                </a:solidFill>
                <a:latin typeface="Alexandria Bold" pitchFamily="34" charset="0"/>
                <a:ea typeface="Alexandria Bold" pitchFamily="34" charset="-122"/>
                <a:cs typeface="Alexandria Bold" pitchFamily="34" charset="-120"/>
              </a:rPr>
              <a:t>Thông điệp chính</a:t>
            </a:r>
            <a:endParaRPr lang="en-US" sz="1850" dirty="0"/>
          </a:p>
        </p:txBody>
      </p:sp>
      <p:sp>
        <p:nvSpPr>
          <p:cNvPr id="5" name="Text 3"/>
          <p:cNvSpPr/>
          <p:nvPr/>
        </p:nvSpPr>
        <p:spPr>
          <a:xfrm>
            <a:off x="739735" y="2476619"/>
            <a:ext cx="13150929" cy="480774"/>
          </a:xfrm>
          <a:prstGeom prst="rect">
            <a:avLst/>
          </a:prstGeom>
          <a:noFill/>
          <a:ln/>
        </p:spPr>
        <p:txBody>
          <a:bodyPr wrap="square" lIns="0" tIns="0" rIns="0" bIns="0" rtlCol="0" anchor="t"/>
          <a:lstStyle/>
          <a:p>
            <a:pPr marL="0" indent="0" algn="l">
              <a:lnSpc>
                <a:spcPts val="1850"/>
              </a:lnSpc>
              <a:buNone/>
            </a:pPr>
            <a:r>
              <a:rPr lang="en-US" sz="1200" dirty="0">
                <a:solidFill>
                  <a:srgbClr val="096130"/>
                </a:solidFill>
                <a:latin typeface="Aptos" pitchFamily="34" charset="0"/>
                <a:ea typeface="Aptos" pitchFamily="34" charset="-122"/>
                <a:cs typeface="Aptos" pitchFamily="34" charset="-120"/>
              </a:rPr>
              <a:t>OSA là gánh nặng y tế toàn cầu với </a:t>
            </a:r>
            <a:r>
              <a:rPr lang="en-US" sz="1200" dirty="0">
                <a:solidFill>
                  <a:srgbClr val="FFFFFF"/>
                </a:solidFill>
                <a:highlight>
                  <a:srgbClr val="608571"/>
                </a:highlight>
                <a:latin typeface="Aptos" pitchFamily="34" charset="0"/>
                <a:ea typeface="Aptos" pitchFamily="34" charset="-122"/>
                <a:cs typeface="Aptos" pitchFamily="34" charset="-120"/>
              </a:rPr>
              <a:t>80% ca bệnh chưa được chẩn đoán</a:t>
            </a:r>
            <a:r>
              <a:rPr lang="en-US" sz="1200" dirty="0">
                <a:solidFill>
                  <a:srgbClr val="096130"/>
                </a:solidFill>
                <a:latin typeface="Aptos" pitchFamily="34" charset="0"/>
                <a:ea typeface="Aptos" pitchFamily="34" charset="-122"/>
                <a:cs typeface="Aptos" pitchFamily="34" charset="-120"/>
              </a:rPr>
              <a:t>. Công nghệ mới (bảng hỏi, oximetry, HSAT, AI, telehealth) mở ra cơ hội cải thiện tầm soát, nhưng </a:t>
            </a:r>
            <a:r>
              <a:rPr lang="en-US" sz="1200" b="1" dirty="0">
                <a:solidFill>
                  <a:srgbClr val="096130"/>
                </a:solidFill>
                <a:latin typeface="Aptos" pitchFamily="34" charset="0"/>
                <a:ea typeface="Aptos" pitchFamily="34" charset="-122"/>
                <a:cs typeface="Aptos" pitchFamily="34" charset="-120"/>
              </a:rPr>
              <a:t>không thay thế PSG</a:t>
            </a:r>
            <a:r>
              <a:rPr lang="en-US" sz="1200" dirty="0">
                <a:solidFill>
                  <a:srgbClr val="096130"/>
                </a:solidFill>
                <a:latin typeface="Aptos" pitchFamily="34" charset="0"/>
                <a:ea typeface="Aptos" pitchFamily="34" charset="-122"/>
                <a:cs typeface="Aptos" pitchFamily="34" charset="-120"/>
              </a:rPr>
              <a:t> mà giúp phân tầng nguy cơ và tối ưu hóa nguồn lực.</a:t>
            </a:r>
            <a:endParaRPr lang="en-US" sz="1200" dirty="0"/>
          </a:p>
        </p:txBody>
      </p:sp>
      <p:sp>
        <p:nvSpPr>
          <p:cNvPr id="6" name="Text 4"/>
          <p:cNvSpPr/>
          <p:nvPr/>
        </p:nvSpPr>
        <p:spPr>
          <a:xfrm>
            <a:off x="739735" y="3092529"/>
            <a:ext cx="120134" cy="150257"/>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lexandria Light" pitchFamily="34" charset="0"/>
                <a:ea typeface="Alexandria Light" pitchFamily="34" charset="-122"/>
                <a:cs typeface="Alexandria Light" pitchFamily="34" charset="-120"/>
              </a:rPr>
              <a:t>01</a:t>
            </a:r>
            <a:endParaRPr lang="en-US" sz="1100" dirty="0"/>
          </a:p>
        </p:txBody>
      </p:sp>
      <p:sp>
        <p:nvSpPr>
          <p:cNvPr id="7" name="Shape 5"/>
          <p:cNvSpPr/>
          <p:nvPr/>
        </p:nvSpPr>
        <p:spPr>
          <a:xfrm>
            <a:off x="739735" y="3281482"/>
            <a:ext cx="4303514" cy="15240"/>
          </a:xfrm>
          <a:prstGeom prst="rect">
            <a:avLst/>
          </a:prstGeom>
          <a:solidFill>
            <a:srgbClr val="608571"/>
          </a:solidFill>
          <a:ln/>
        </p:spPr>
        <p:txBody>
          <a:bodyPr/>
          <a:lstStyle/>
          <a:p>
            <a:endParaRPr lang="en-VN" sz="2800"/>
          </a:p>
        </p:txBody>
      </p:sp>
      <p:sp>
        <p:nvSpPr>
          <p:cNvPr id="8" name="Text 6"/>
          <p:cNvSpPr/>
          <p:nvPr/>
        </p:nvSpPr>
        <p:spPr>
          <a:xfrm>
            <a:off x="739735" y="3371969"/>
            <a:ext cx="1980009" cy="187762"/>
          </a:xfrm>
          <a:prstGeom prst="rect">
            <a:avLst/>
          </a:prstGeom>
          <a:noFill/>
          <a:ln/>
        </p:spPr>
        <p:txBody>
          <a:bodyPr wrap="none" lIns="0" tIns="0" rIns="0" bIns="0" rtlCol="0" anchor="t"/>
          <a:lstStyle/>
          <a:p>
            <a:pPr marL="0" indent="0" algn="l">
              <a:lnSpc>
                <a:spcPts val="1450"/>
              </a:lnSpc>
              <a:buNone/>
            </a:pPr>
            <a:r>
              <a:rPr lang="en-US" sz="1600" b="1" dirty="0">
                <a:solidFill>
                  <a:srgbClr val="096130"/>
                </a:solidFill>
                <a:latin typeface="Alexandria Bold" pitchFamily="34" charset="0"/>
                <a:ea typeface="Alexandria Bold" pitchFamily="34" charset="-122"/>
                <a:cs typeface="Alexandria Bold" pitchFamily="34" charset="-120"/>
              </a:rPr>
              <a:t>Triển khai mô hình 3 tầng</a:t>
            </a:r>
            <a:endParaRPr lang="en-US" sz="1600" dirty="0"/>
          </a:p>
        </p:txBody>
      </p:sp>
      <p:sp>
        <p:nvSpPr>
          <p:cNvPr id="10" name="Text 8"/>
          <p:cNvSpPr/>
          <p:nvPr/>
        </p:nvSpPr>
        <p:spPr>
          <a:xfrm>
            <a:off x="5163383" y="3092529"/>
            <a:ext cx="120134" cy="150257"/>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lexandria Light" pitchFamily="34" charset="0"/>
                <a:ea typeface="Alexandria Light" pitchFamily="34" charset="-122"/>
                <a:cs typeface="Alexandria Light" pitchFamily="34" charset="-120"/>
              </a:rPr>
              <a:t>02</a:t>
            </a:r>
            <a:endParaRPr lang="en-US" sz="1100" dirty="0"/>
          </a:p>
        </p:txBody>
      </p:sp>
      <p:sp>
        <p:nvSpPr>
          <p:cNvPr id="11" name="Shape 9"/>
          <p:cNvSpPr/>
          <p:nvPr/>
        </p:nvSpPr>
        <p:spPr>
          <a:xfrm>
            <a:off x="5163383" y="3281482"/>
            <a:ext cx="4303514" cy="15240"/>
          </a:xfrm>
          <a:prstGeom prst="rect">
            <a:avLst/>
          </a:prstGeom>
          <a:solidFill>
            <a:srgbClr val="608571"/>
          </a:solidFill>
          <a:ln/>
        </p:spPr>
        <p:txBody>
          <a:bodyPr/>
          <a:lstStyle/>
          <a:p>
            <a:endParaRPr lang="en-VN" sz="2800"/>
          </a:p>
        </p:txBody>
      </p:sp>
      <p:sp>
        <p:nvSpPr>
          <p:cNvPr id="12" name="Text 10"/>
          <p:cNvSpPr/>
          <p:nvPr/>
        </p:nvSpPr>
        <p:spPr>
          <a:xfrm>
            <a:off x="5163383" y="3371969"/>
            <a:ext cx="1502569" cy="187762"/>
          </a:xfrm>
          <a:prstGeom prst="rect">
            <a:avLst/>
          </a:prstGeom>
          <a:noFill/>
          <a:ln/>
        </p:spPr>
        <p:txBody>
          <a:bodyPr wrap="none" lIns="0" tIns="0" rIns="0" bIns="0" rtlCol="0" anchor="t"/>
          <a:lstStyle/>
          <a:p>
            <a:pPr marL="0" indent="0" algn="l">
              <a:lnSpc>
                <a:spcPts val="1450"/>
              </a:lnSpc>
              <a:buNone/>
            </a:pPr>
            <a:r>
              <a:rPr lang="en-US" sz="1600" b="1" dirty="0">
                <a:solidFill>
                  <a:srgbClr val="096130"/>
                </a:solidFill>
                <a:latin typeface="Alexandria Bold" pitchFamily="34" charset="0"/>
                <a:ea typeface="Alexandria Bold" pitchFamily="34" charset="-122"/>
                <a:cs typeface="Alexandria Bold" pitchFamily="34" charset="-120"/>
              </a:rPr>
              <a:t>Nghiên cứu pilot</a:t>
            </a:r>
            <a:endParaRPr lang="en-US" sz="1600" dirty="0"/>
          </a:p>
        </p:txBody>
      </p:sp>
      <p:sp>
        <p:nvSpPr>
          <p:cNvPr id="13" name="Text 11"/>
          <p:cNvSpPr/>
          <p:nvPr/>
        </p:nvSpPr>
        <p:spPr>
          <a:xfrm>
            <a:off x="5163383" y="3631763"/>
            <a:ext cx="4303514" cy="384810"/>
          </a:xfrm>
          <a:prstGeom prst="rect">
            <a:avLst/>
          </a:prstGeom>
          <a:noFill/>
          <a:ln/>
        </p:spPr>
        <p:txBody>
          <a:bodyPr wrap="square" lIns="0" tIns="0" rIns="0" bIns="0" rtlCol="0" anchor="t"/>
          <a:lstStyle/>
          <a:p>
            <a:pPr marL="0" indent="0" algn="l">
              <a:lnSpc>
                <a:spcPts val="1500"/>
              </a:lnSpc>
              <a:buNone/>
            </a:pPr>
            <a:r>
              <a:rPr lang="en-US" sz="1100" dirty="0">
                <a:solidFill>
                  <a:srgbClr val="096130"/>
                </a:solidFill>
                <a:latin typeface="Aptos" pitchFamily="34" charset="0"/>
                <a:ea typeface="Aptos" pitchFamily="34" charset="-122"/>
                <a:cs typeface="Aptos" pitchFamily="34" charset="-120"/>
              </a:rPr>
              <a:t>Thực hiện cost-effectiveness studies và real-world validation trong bối cảnh Việt Nam</a:t>
            </a:r>
            <a:endParaRPr lang="en-US" sz="1100" dirty="0"/>
          </a:p>
        </p:txBody>
      </p:sp>
      <p:sp>
        <p:nvSpPr>
          <p:cNvPr id="14" name="Text 12"/>
          <p:cNvSpPr/>
          <p:nvPr/>
        </p:nvSpPr>
        <p:spPr>
          <a:xfrm>
            <a:off x="9587032" y="3092529"/>
            <a:ext cx="120134" cy="150257"/>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lexandria Light" pitchFamily="34" charset="0"/>
                <a:ea typeface="Alexandria Light" pitchFamily="34" charset="-122"/>
                <a:cs typeface="Alexandria Light" pitchFamily="34" charset="-120"/>
              </a:rPr>
              <a:t>03</a:t>
            </a:r>
            <a:endParaRPr lang="en-US" sz="1100" dirty="0"/>
          </a:p>
        </p:txBody>
      </p:sp>
      <p:sp>
        <p:nvSpPr>
          <p:cNvPr id="15" name="Shape 13"/>
          <p:cNvSpPr/>
          <p:nvPr/>
        </p:nvSpPr>
        <p:spPr>
          <a:xfrm>
            <a:off x="9587032" y="3281482"/>
            <a:ext cx="4303514" cy="15240"/>
          </a:xfrm>
          <a:prstGeom prst="rect">
            <a:avLst/>
          </a:prstGeom>
          <a:solidFill>
            <a:srgbClr val="608571"/>
          </a:solidFill>
          <a:ln/>
        </p:spPr>
        <p:txBody>
          <a:bodyPr/>
          <a:lstStyle/>
          <a:p>
            <a:endParaRPr lang="en-VN" sz="2800"/>
          </a:p>
        </p:txBody>
      </p:sp>
      <p:sp>
        <p:nvSpPr>
          <p:cNvPr id="16" name="Text 14"/>
          <p:cNvSpPr/>
          <p:nvPr/>
        </p:nvSpPr>
        <p:spPr>
          <a:xfrm>
            <a:off x="9587032" y="3371969"/>
            <a:ext cx="1502569" cy="187762"/>
          </a:xfrm>
          <a:prstGeom prst="rect">
            <a:avLst/>
          </a:prstGeom>
          <a:noFill/>
          <a:ln/>
        </p:spPr>
        <p:txBody>
          <a:bodyPr wrap="none" lIns="0" tIns="0" rIns="0" bIns="0" rtlCol="0" anchor="t"/>
          <a:lstStyle/>
          <a:p>
            <a:pPr marL="0" indent="0" algn="l">
              <a:lnSpc>
                <a:spcPts val="1450"/>
              </a:lnSpc>
              <a:buNone/>
            </a:pPr>
            <a:r>
              <a:rPr lang="en-US" sz="1600" b="1" dirty="0">
                <a:solidFill>
                  <a:srgbClr val="096130"/>
                </a:solidFill>
                <a:latin typeface="Alexandria Bold" pitchFamily="34" charset="0"/>
                <a:ea typeface="Alexandria Bold" pitchFamily="34" charset="-122"/>
                <a:cs typeface="Alexandria Bold" pitchFamily="34" charset="-120"/>
              </a:rPr>
              <a:t>Hợp tác đa ngành</a:t>
            </a:r>
            <a:endParaRPr lang="en-US" sz="1600" dirty="0"/>
          </a:p>
        </p:txBody>
      </p:sp>
      <p:sp>
        <p:nvSpPr>
          <p:cNvPr id="17" name="Text 15"/>
          <p:cNvSpPr/>
          <p:nvPr/>
        </p:nvSpPr>
        <p:spPr>
          <a:xfrm>
            <a:off x="9587032" y="3631763"/>
            <a:ext cx="4303514" cy="384810"/>
          </a:xfrm>
          <a:prstGeom prst="rect">
            <a:avLst/>
          </a:prstGeom>
          <a:noFill/>
          <a:ln/>
        </p:spPr>
        <p:txBody>
          <a:bodyPr wrap="square" lIns="0" tIns="0" rIns="0" bIns="0" rtlCol="0" anchor="t"/>
          <a:lstStyle/>
          <a:p>
            <a:pPr marL="0" indent="0" algn="l">
              <a:lnSpc>
                <a:spcPts val="1500"/>
              </a:lnSpc>
              <a:buNone/>
            </a:pPr>
            <a:r>
              <a:rPr lang="en-US" sz="1100" dirty="0">
                <a:solidFill>
                  <a:srgbClr val="096130"/>
                </a:solidFill>
                <a:latin typeface="Aptos" pitchFamily="34" charset="0"/>
                <a:ea typeface="Aptos" pitchFamily="34" charset="-122"/>
                <a:cs typeface="Aptos" pitchFamily="34" charset="-120"/>
              </a:rPr>
              <a:t>Partnership giữa primary care, sleep specialists, technology companies, và policymakers</a:t>
            </a:r>
            <a:endParaRPr lang="en-US" sz="1100" dirty="0"/>
          </a:p>
        </p:txBody>
      </p:sp>
      <p:sp>
        <p:nvSpPr>
          <p:cNvPr id="18" name="Text 16"/>
          <p:cNvSpPr/>
          <p:nvPr/>
        </p:nvSpPr>
        <p:spPr>
          <a:xfrm>
            <a:off x="739735" y="4226838"/>
            <a:ext cx="120134" cy="150257"/>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lexandria Light" pitchFamily="34" charset="0"/>
                <a:ea typeface="Alexandria Light" pitchFamily="34" charset="-122"/>
                <a:cs typeface="Alexandria Light" pitchFamily="34" charset="-120"/>
              </a:rPr>
              <a:t>04</a:t>
            </a:r>
            <a:endParaRPr lang="en-US" sz="1100" dirty="0"/>
          </a:p>
        </p:txBody>
      </p:sp>
      <p:sp>
        <p:nvSpPr>
          <p:cNvPr id="19" name="Shape 17"/>
          <p:cNvSpPr/>
          <p:nvPr/>
        </p:nvSpPr>
        <p:spPr>
          <a:xfrm>
            <a:off x="739735" y="4415790"/>
            <a:ext cx="6515338" cy="15240"/>
          </a:xfrm>
          <a:prstGeom prst="rect">
            <a:avLst/>
          </a:prstGeom>
          <a:solidFill>
            <a:srgbClr val="608571"/>
          </a:solidFill>
          <a:ln/>
        </p:spPr>
        <p:txBody>
          <a:bodyPr/>
          <a:lstStyle/>
          <a:p>
            <a:endParaRPr lang="en-VN" sz="2800"/>
          </a:p>
        </p:txBody>
      </p:sp>
      <p:sp>
        <p:nvSpPr>
          <p:cNvPr id="20" name="Text 18"/>
          <p:cNvSpPr/>
          <p:nvPr/>
        </p:nvSpPr>
        <p:spPr>
          <a:xfrm>
            <a:off x="739735" y="4506278"/>
            <a:ext cx="1502569" cy="187762"/>
          </a:xfrm>
          <a:prstGeom prst="rect">
            <a:avLst/>
          </a:prstGeom>
          <a:noFill/>
          <a:ln/>
        </p:spPr>
        <p:txBody>
          <a:bodyPr wrap="none" lIns="0" tIns="0" rIns="0" bIns="0" rtlCol="0" anchor="t"/>
          <a:lstStyle/>
          <a:p>
            <a:pPr marL="0" indent="0" algn="l">
              <a:lnSpc>
                <a:spcPts val="1450"/>
              </a:lnSpc>
              <a:buNone/>
            </a:pPr>
            <a:r>
              <a:rPr lang="en-US" sz="1600" b="1" dirty="0">
                <a:solidFill>
                  <a:srgbClr val="096130"/>
                </a:solidFill>
                <a:latin typeface="Alexandria Bold" pitchFamily="34" charset="0"/>
                <a:ea typeface="Alexandria Bold" pitchFamily="34" charset="-122"/>
                <a:cs typeface="Alexandria Bold" pitchFamily="34" charset="-120"/>
              </a:rPr>
              <a:t>Capacity building</a:t>
            </a:r>
            <a:endParaRPr lang="en-US" sz="1600" dirty="0"/>
          </a:p>
        </p:txBody>
      </p:sp>
      <p:sp>
        <p:nvSpPr>
          <p:cNvPr id="21" name="Text 19"/>
          <p:cNvSpPr/>
          <p:nvPr/>
        </p:nvSpPr>
        <p:spPr>
          <a:xfrm>
            <a:off x="739735" y="4766072"/>
            <a:ext cx="6515338" cy="192405"/>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ptos" pitchFamily="34" charset="0"/>
                <a:ea typeface="Aptos" pitchFamily="34" charset="-122"/>
                <a:cs typeface="Aptos" pitchFamily="34" charset="-120"/>
              </a:rPr>
              <a:t>Đào tạo bác sĩ gia đình về OSA screening và management, phát triển guidelines</a:t>
            </a:r>
            <a:endParaRPr lang="en-US" sz="1100" dirty="0"/>
          </a:p>
        </p:txBody>
      </p:sp>
      <p:sp>
        <p:nvSpPr>
          <p:cNvPr id="22" name="Text 20"/>
          <p:cNvSpPr/>
          <p:nvPr/>
        </p:nvSpPr>
        <p:spPr>
          <a:xfrm>
            <a:off x="7375208" y="4226838"/>
            <a:ext cx="120134" cy="150257"/>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lexandria Light" pitchFamily="34" charset="0"/>
                <a:ea typeface="Alexandria Light" pitchFamily="34" charset="-122"/>
                <a:cs typeface="Alexandria Light" pitchFamily="34" charset="-120"/>
              </a:rPr>
              <a:t>05</a:t>
            </a:r>
            <a:endParaRPr lang="en-US" sz="1100" dirty="0"/>
          </a:p>
        </p:txBody>
      </p:sp>
      <p:sp>
        <p:nvSpPr>
          <p:cNvPr id="23" name="Shape 21"/>
          <p:cNvSpPr/>
          <p:nvPr/>
        </p:nvSpPr>
        <p:spPr>
          <a:xfrm>
            <a:off x="7375208" y="4415790"/>
            <a:ext cx="6515338" cy="15240"/>
          </a:xfrm>
          <a:prstGeom prst="rect">
            <a:avLst/>
          </a:prstGeom>
          <a:solidFill>
            <a:srgbClr val="608571"/>
          </a:solidFill>
          <a:ln/>
        </p:spPr>
        <p:txBody>
          <a:bodyPr/>
          <a:lstStyle/>
          <a:p>
            <a:endParaRPr lang="en-VN" sz="2800"/>
          </a:p>
        </p:txBody>
      </p:sp>
      <p:sp>
        <p:nvSpPr>
          <p:cNvPr id="24" name="Text 22"/>
          <p:cNvSpPr/>
          <p:nvPr/>
        </p:nvSpPr>
        <p:spPr>
          <a:xfrm>
            <a:off x="7375208" y="4506278"/>
            <a:ext cx="1502569" cy="187762"/>
          </a:xfrm>
          <a:prstGeom prst="rect">
            <a:avLst/>
          </a:prstGeom>
          <a:noFill/>
          <a:ln/>
        </p:spPr>
        <p:txBody>
          <a:bodyPr wrap="none" lIns="0" tIns="0" rIns="0" bIns="0" rtlCol="0" anchor="t"/>
          <a:lstStyle/>
          <a:p>
            <a:pPr marL="0" indent="0" algn="l">
              <a:lnSpc>
                <a:spcPts val="1450"/>
              </a:lnSpc>
              <a:buNone/>
            </a:pPr>
            <a:r>
              <a:rPr lang="en-US" sz="1600" b="1" dirty="0">
                <a:solidFill>
                  <a:srgbClr val="096130"/>
                </a:solidFill>
                <a:latin typeface="Alexandria Bold" pitchFamily="34" charset="0"/>
                <a:ea typeface="Alexandria Bold" pitchFamily="34" charset="-122"/>
                <a:cs typeface="Alexandria Bold" pitchFamily="34" charset="-120"/>
              </a:rPr>
              <a:t>Policy advocacy</a:t>
            </a:r>
            <a:endParaRPr lang="en-US" sz="1600" dirty="0"/>
          </a:p>
        </p:txBody>
      </p:sp>
      <p:sp>
        <p:nvSpPr>
          <p:cNvPr id="25" name="Text 23"/>
          <p:cNvSpPr/>
          <p:nvPr/>
        </p:nvSpPr>
        <p:spPr>
          <a:xfrm>
            <a:off x="7375208" y="4766072"/>
            <a:ext cx="6515338" cy="192405"/>
          </a:xfrm>
          <a:prstGeom prst="rect">
            <a:avLst/>
          </a:prstGeom>
          <a:noFill/>
          <a:ln/>
        </p:spPr>
        <p:txBody>
          <a:bodyPr wrap="none" lIns="0" tIns="0" rIns="0" bIns="0" rtlCol="0" anchor="t"/>
          <a:lstStyle/>
          <a:p>
            <a:pPr marL="0" indent="0" algn="l">
              <a:lnSpc>
                <a:spcPts val="1500"/>
              </a:lnSpc>
              <a:buNone/>
            </a:pPr>
            <a:r>
              <a:rPr lang="en-US" sz="1100" dirty="0">
                <a:solidFill>
                  <a:srgbClr val="096130"/>
                </a:solidFill>
                <a:latin typeface="Aptos" pitchFamily="34" charset="0"/>
                <a:ea typeface="Aptos" pitchFamily="34" charset="-122"/>
                <a:cs typeface="Aptos" pitchFamily="34" charset="-120"/>
              </a:rPr>
              <a:t>Lobbying cho health insurance coverage và integration vào national health programs</a:t>
            </a:r>
            <a:endParaRPr lang="en-US" sz="1100" dirty="0"/>
          </a:p>
        </p:txBody>
      </p:sp>
      <p:sp>
        <p:nvSpPr>
          <p:cNvPr id="26" name="Text 24"/>
          <p:cNvSpPr/>
          <p:nvPr/>
        </p:nvSpPr>
        <p:spPr>
          <a:xfrm>
            <a:off x="739735" y="5228868"/>
            <a:ext cx="2404229" cy="300395"/>
          </a:xfrm>
          <a:prstGeom prst="rect">
            <a:avLst/>
          </a:prstGeom>
          <a:noFill/>
          <a:ln/>
        </p:spPr>
        <p:txBody>
          <a:bodyPr wrap="none" lIns="0" tIns="0" rIns="0" bIns="0" rtlCol="0" anchor="t"/>
          <a:lstStyle/>
          <a:p>
            <a:pPr marL="0" indent="0" algn="l">
              <a:lnSpc>
                <a:spcPts val="2350"/>
              </a:lnSpc>
              <a:buNone/>
            </a:pPr>
            <a:r>
              <a:rPr lang="en-US" sz="2800" b="1" dirty="0">
                <a:solidFill>
                  <a:srgbClr val="064D26"/>
                </a:solidFill>
                <a:latin typeface="Alexandria Bold" pitchFamily="34" charset="0"/>
                <a:ea typeface="Alexandria Bold" pitchFamily="34" charset="-122"/>
                <a:cs typeface="Alexandria Bold" pitchFamily="34" charset="-120"/>
              </a:rPr>
              <a:t>Call to Action</a:t>
            </a:r>
            <a:endParaRPr lang="en-US" sz="2800" dirty="0"/>
          </a:p>
        </p:txBody>
      </p:sp>
      <p:sp>
        <p:nvSpPr>
          <p:cNvPr id="27" name="Text 25"/>
          <p:cNvSpPr/>
          <p:nvPr/>
        </p:nvSpPr>
        <p:spPr>
          <a:xfrm>
            <a:off x="739735" y="5829657"/>
            <a:ext cx="1502569" cy="187762"/>
          </a:xfrm>
          <a:prstGeom prst="rect">
            <a:avLst/>
          </a:prstGeom>
          <a:noFill/>
          <a:ln/>
        </p:spPr>
        <p:txBody>
          <a:bodyPr wrap="none" lIns="0" tIns="0" rIns="0" bIns="0" rtlCol="0" anchor="t"/>
          <a:lstStyle/>
          <a:p>
            <a:pPr marL="0" indent="0" algn="l">
              <a:lnSpc>
                <a:spcPts val="1450"/>
              </a:lnSpc>
              <a:buNone/>
            </a:pPr>
            <a:r>
              <a:rPr lang="en-US" b="1" dirty="0">
                <a:solidFill>
                  <a:srgbClr val="064D26"/>
                </a:solidFill>
                <a:latin typeface="Alexandria Bold" pitchFamily="34" charset="0"/>
                <a:ea typeface="Alexandria Bold" pitchFamily="34" charset="-122"/>
                <a:cs typeface="Alexandria Bold" pitchFamily="34" charset="-120"/>
              </a:rPr>
              <a:t>Cho Bác sĩ Gia đình</a:t>
            </a:r>
            <a:endParaRPr lang="en-US" dirty="0"/>
          </a:p>
        </p:txBody>
      </p:sp>
      <p:sp>
        <p:nvSpPr>
          <p:cNvPr id="28" name="Text 26"/>
          <p:cNvSpPr/>
          <p:nvPr/>
        </p:nvSpPr>
        <p:spPr>
          <a:xfrm>
            <a:off x="739735" y="6137553"/>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Bắt đầu sử dụng STOP-Bang ngay hôm nay</a:t>
            </a:r>
            <a:endParaRPr lang="en-US" sz="1200" dirty="0"/>
          </a:p>
        </p:txBody>
      </p:sp>
      <p:sp>
        <p:nvSpPr>
          <p:cNvPr id="29" name="Text 27"/>
          <p:cNvSpPr/>
          <p:nvPr/>
        </p:nvSpPr>
        <p:spPr>
          <a:xfrm>
            <a:off x="739735" y="6371987"/>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Tham gia training programs về OSA</a:t>
            </a:r>
            <a:endParaRPr lang="en-US" sz="1200" dirty="0"/>
          </a:p>
        </p:txBody>
      </p:sp>
      <p:sp>
        <p:nvSpPr>
          <p:cNvPr id="30" name="Text 28"/>
          <p:cNvSpPr/>
          <p:nvPr/>
        </p:nvSpPr>
        <p:spPr>
          <a:xfrm>
            <a:off x="739735" y="6606421"/>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Collaborate với sleep specialists</a:t>
            </a:r>
            <a:endParaRPr lang="en-US" sz="1200" dirty="0"/>
          </a:p>
        </p:txBody>
      </p:sp>
      <p:sp>
        <p:nvSpPr>
          <p:cNvPr id="31" name="Text 29"/>
          <p:cNvSpPr/>
          <p:nvPr/>
        </p:nvSpPr>
        <p:spPr>
          <a:xfrm>
            <a:off x="739735" y="6840855"/>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Document và share experiences</a:t>
            </a:r>
            <a:endParaRPr lang="en-US" sz="1200" dirty="0"/>
          </a:p>
        </p:txBody>
      </p:sp>
      <p:sp>
        <p:nvSpPr>
          <p:cNvPr id="32" name="Text 30"/>
          <p:cNvSpPr/>
          <p:nvPr/>
        </p:nvSpPr>
        <p:spPr>
          <a:xfrm>
            <a:off x="7469386" y="5829657"/>
            <a:ext cx="1502569" cy="187762"/>
          </a:xfrm>
          <a:prstGeom prst="rect">
            <a:avLst/>
          </a:prstGeom>
          <a:noFill/>
          <a:ln/>
        </p:spPr>
        <p:txBody>
          <a:bodyPr wrap="none" lIns="0" tIns="0" rIns="0" bIns="0" rtlCol="0" anchor="t"/>
          <a:lstStyle/>
          <a:p>
            <a:pPr marL="0" indent="0" algn="l">
              <a:lnSpc>
                <a:spcPts val="1450"/>
              </a:lnSpc>
              <a:buNone/>
            </a:pPr>
            <a:r>
              <a:rPr lang="en-US" b="1" dirty="0">
                <a:solidFill>
                  <a:srgbClr val="064D26"/>
                </a:solidFill>
                <a:latin typeface="Alexandria Bold" pitchFamily="34" charset="0"/>
                <a:ea typeface="Alexandria Bold" pitchFamily="34" charset="-122"/>
                <a:cs typeface="Alexandria Bold" pitchFamily="34" charset="-120"/>
              </a:rPr>
              <a:t>Cho Nhà quản lý</a:t>
            </a:r>
            <a:endParaRPr lang="en-US" dirty="0"/>
          </a:p>
        </p:txBody>
      </p:sp>
      <p:sp>
        <p:nvSpPr>
          <p:cNvPr id="33" name="Text 31"/>
          <p:cNvSpPr/>
          <p:nvPr/>
        </p:nvSpPr>
        <p:spPr>
          <a:xfrm>
            <a:off x="7469386" y="6137553"/>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Đầu tư vào pilot programs</a:t>
            </a:r>
            <a:endParaRPr lang="en-US" sz="1200" dirty="0"/>
          </a:p>
        </p:txBody>
      </p:sp>
      <p:sp>
        <p:nvSpPr>
          <p:cNvPr id="34" name="Text 32"/>
          <p:cNvSpPr/>
          <p:nvPr/>
        </p:nvSpPr>
        <p:spPr>
          <a:xfrm>
            <a:off x="7469386" y="6371987"/>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Phát triển clinical pathways</a:t>
            </a:r>
            <a:endParaRPr lang="en-US" sz="1200" dirty="0"/>
          </a:p>
        </p:txBody>
      </p:sp>
      <p:sp>
        <p:nvSpPr>
          <p:cNvPr id="35" name="Text 33"/>
          <p:cNvSpPr/>
          <p:nvPr/>
        </p:nvSpPr>
        <p:spPr>
          <a:xfrm>
            <a:off x="7469386" y="6606421"/>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Support research initiatives</a:t>
            </a:r>
            <a:endParaRPr lang="en-US" sz="1200" dirty="0"/>
          </a:p>
        </p:txBody>
      </p:sp>
      <p:sp>
        <p:nvSpPr>
          <p:cNvPr id="36" name="Text 34"/>
          <p:cNvSpPr/>
          <p:nvPr/>
        </p:nvSpPr>
        <p:spPr>
          <a:xfrm>
            <a:off x="7469386" y="6840855"/>
            <a:ext cx="6428899" cy="192405"/>
          </a:xfrm>
          <a:prstGeom prst="rect">
            <a:avLst/>
          </a:prstGeom>
          <a:noFill/>
          <a:ln/>
        </p:spPr>
        <p:txBody>
          <a:bodyPr wrap="none" lIns="0" tIns="0" rIns="0" bIns="0" rtlCol="0" anchor="t"/>
          <a:lstStyle/>
          <a:p>
            <a:pPr marL="342900" indent="-342900" algn="l">
              <a:lnSpc>
                <a:spcPts val="1500"/>
              </a:lnSpc>
              <a:buSzPct val="100000"/>
              <a:buChar char="•"/>
            </a:pPr>
            <a:r>
              <a:rPr lang="en-US" sz="1200" dirty="0">
                <a:solidFill>
                  <a:srgbClr val="096130"/>
                </a:solidFill>
                <a:latin typeface="Aptos" pitchFamily="34" charset="0"/>
                <a:ea typeface="Aptos" pitchFamily="34" charset="-122"/>
                <a:cs typeface="Aptos" pitchFamily="34" charset="-120"/>
              </a:rPr>
              <a:t>Create sustainable funding models</a:t>
            </a:r>
            <a:endParaRPr lang="en-US" sz="1200" dirty="0"/>
          </a:p>
        </p:txBody>
      </p:sp>
      <p:sp>
        <p:nvSpPr>
          <p:cNvPr id="37" name="Shape 35"/>
          <p:cNvSpPr/>
          <p:nvPr/>
        </p:nvSpPr>
        <p:spPr>
          <a:xfrm>
            <a:off x="739735" y="7210425"/>
            <a:ext cx="13150929" cy="510659"/>
          </a:xfrm>
          <a:prstGeom prst="roundRect">
            <a:avLst>
              <a:gd name="adj" fmla="val 9887"/>
            </a:avLst>
          </a:prstGeom>
          <a:solidFill>
            <a:srgbClr val="B6FCB8"/>
          </a:solidFill>
          <a:ln/>
        </p:spPr>
        <p:txBody>
          <a:bodyPr/>
          <a:lstStyle/>
          <a:p>
            <a:endParaRPr lang="en-VN" sz="3200"/>
          </a:p>
        </p:txBody>
      </p:sp>
      <p:pic>
        <p:nvPicPr>
          <p:cNvPr id="38" name="Image 0" descr="preencoded.png"/>
          <p:cNvPicPr>
            <a:picLocks noChangeAspect="1"/>
          </p:cNvPicPr>
          <p:nvPr/>
        </p:nvPicPr>
        <p:blipFill>
          <a:blip r:embed="rId3"/>
          <a:stretch>
            <a:fillRect/>
          </a:stretch>
        </p:blipFill>
        <p:spPr>
          <a:xfrm>
            <a:off x="859869" y="7392591"/>
            <a:ext cx="150257" cy="120134"/>
          </a:xfrm>
          <a:prstGeom prst="rect">
            <a:avLst/>
          </a:prstGeom>
        </p:spPr>
      </p:pic>
      <p:sp>
        <p:nvSpPr>
          <p:cNvPr id="39" name="Text 36"/>
          <p:cNvSpPr/>
          <p:nvPr/>
        </p:nvSpPr>
        <p:spPr>
          <a:xfrm>
            <a:off x="1130260" y="7360563"/>
            <a:ext cx="12640270" cy="192405"/>
          </a:xfrm>
          <a:prstGeom prst="rect">
            <a:avLst/>
          </a:prstGeom>
          <a:noFill/>
          <a:ln/>
        </p:spPr>
        <p:txBody>
          <a:bodyPr wrap="none" lIns="0" tIns="0" rIns="0" bIns="0" rtlCol="0" anchor="t"/>
          <a:lstStyle/>
          <a:p>
            <a:pPr marL="0" indent="0" algn="ctr">
              <a:lnSpc>
                <a:spcPts val="1500"/>
              </a:lnSpc>
              <a:buNone/>
            </a:pPr>
            <a:r>
              <a:rPr lang="en-US" sz="1200" dirty="0">
                <a:solidFill>
                  <a:srgbClr val="000000"/>
                </a:solidFill>
                <a:latin typeface="Aptos" pitchFamily="34" charset="0"/>
                <a:ea typeface="Aptos" pitchFamily="34" charset="-122"/>
                <a:cs typeface="Aptos" pitchFamily="34" charset="-120"/>
              </a:rPr>
              <a:t>Cùng nhau biến OSA từ "silent epidemic" thành "manageable condition" tại primary care!</a:t>
            </a:r>
            <a:endParaRPr lang="en-US" sz="1200" dirty="0"/>
          </a:p>
        </p:txBody>
      </p:sp>
      <p:sp>
        <p:nvSpPr>
          <p:cNvPr id="40" name="TextBox 39">
            <a:extLst>
              <a:ext uri="{FF2B5EF4-FFF2-40B4-BE49-F238E27FC236}">
                <a16:creationId xmlns:a16="http://schemas.microsoft.com/office/drawing/2014/main" id="{126DC651-EB34-80F6-0111-AA695DC0D6B5}"/>
              </a:ext>
            </a:extLst>
          </p:cNvPr>
          <p:cNvSpPr txBox="1"/>
          <p:nvPr/>
        </p:nvSpPr>
        <p:spPr>
          <a:xfrm>
            <a:off x="664055" y="3575416"/>
            <a:ext cx="4303514" cy="600164"/>
          </a:xfrm>
          <a:prstGeom prst="rect">
            <a:avLst/>
          </a:prstGeom>
          <a:noFill/>
        </p:spPr>
        <p:txBody>
          <a:bodyPr wrap="square" rtlCol="0">
            <a:spAutoFit/>
          </a:bodyPr>
          <a:lstStyle/>
          <a:p>
            <a:r>
              <a:rPr lang="en-US" sz="1100" dirty="0" err="1">
                <a:solidFill>
                  <a:srgbClr val="096130"/>
                </a:solidFill>
                <a:latin typeface="Aptos" pitchFamily="34" charset="0"/>
                <a:ea typeface="Aptos" pitchFamily="34" charset="-122"/>
                <a:cs typeface="Aptos" pitchFamily="34" charset="-120"/>
              </a:rPr>
              <a:t>Áp</a:t>
            </a:r>
            <a:r>
              <a:rPr lang="en-US" sz="1100" dirty="0">
                <a:solidFill>
                  <a:srgbClr val="096130"/>
                </a:solidFill>
                <a:latin typeface="Aptos" pitchFamily="34" charset="0"/>
                <a:ea typeface="Aptos" pitchFamily="34" charset="-122"/>
                <a:cs typeface="Aptos" pitchFamily="34" charset="-120"/>
              </a:rPr>
              <a:t> </a:t>
            </a:r>
            <a:r>
              <a:rPr lang="en-US" sz="1100" dirty="0" err="1">
                <a:solidFill>
                  <a:srgbClr val="096130"/>
                </a:solidFill>
                <a:latin typeface="Aptos" pitchFamily="34" charset="0"/>
                <a:ea typeface="Aptos" pitchFamily="34" charset="-122"/>
                <a:cs typeface="Aptos" pitchFamily="34" charset="-120"/>
              </a:rPr>
              <a:t>dụng</a:t>
            </a:r>
            <a:r>
              <a:rPr lang="en-US" sz="1100" dirty="0">
                <a:solidFill>
                  <a:srgbClr val="096130"/>
                </a:solidFill>
                <a:latin typeface="Aptos" pitchFamily="34" charset="0"/>
                <a:ea typeface="Aptos" pitchFamily="34" charset="-122"/>
                <a:cs typeface="Aptos" pitchFamily="34" charset="-120"/>
              </a:rPr>
              <a:t> systematic approach </a:t>
            </a:r>
            <a:r>
              <a:rPr lang="en-US" sz="1100" dirty="0" err="1">
                <a:solidFill>
                  <a:srgbClr val="096130"/>
                </a:solidFill>
                <a:latin typeface="Aptos" pitchFamily="34" charset="0"/>
                <a:ea typeface="Aptos" pitchFamily="34" charset="-122"/>
                <a:cs typeface="Aptos" pitchFamily="34" charset="-120"/>
              </a:rPr>
              <a:t>tại</a:t>
            </a:r>
            <a:r>
              <a:rPr lang="en-US" sz="1100" dirty="0">
                <a:solidFill>
                  <a:srgbClr val="096130"/>
                </a:solidFill>
                <a:latin typeface="Aptos" pitchFamily="34" charset="0"/>
                <a:ea typeface="Aptos" pitchFamily="34" charset="-122"/>
                <a:cs typeface="Aptos" pitchFamily="34" charset="-120"/>
              </a:rPr>
              <a:t> Việt Nam: </a:t>
            </a:r>
            <a:r>
              <a:rPr lang="en-US" sz="1100" dirty="0" err="1">
                <a:solidFill>
                  <a:srgbClr val="096130"/>
                </a:solidFill>
                <a:latin typeface="Aptos" pitchFamily="34" charset="0"/>
                <a:ea typeface="Aptos" pitchFamily="34" charset="-122"/>
                <a:cs typeface="Aptos" pitchFamily="34" charset="-120"/>
              </a:rPr>
              <a:t>bảng</a:t>
            </a:r>
            <a:r>
              <a:rPr lang="en-US" sz="1100" dirty="0">
                <a:solidFill>
                  <a:srgbClr val="096130"/>
                </a:solidFill>
                <a:latin typeface="Aptos" pitchFamily="34" charset="0"/>
                <a:ea typeface="Aptos" pitchFamily="34" charset="-122"/>
                <a:cs typeface="Aptos" pitchFamily="34" charset="-120"/>
              </a:rPr>
              <a:t> </a:t>
            </a:r>
            <a:r>
              <a:rPr lang="en-US" sz="1100" dirty="0" err="1">
                <a:solidFill>
                  <a:srgbClr val="096130"/>
                </a:solidFill>
                <a:latin typeface="Aptos" pitchFamily="34" charset="0"/>
                <a:ea typeface="Aptos" pitchFamily="34" charset="-122"/>
                <a:cs typeface="Aptos" pitchFamily="34" charset="-120"/>
              </a:rPr>
              <a:t>hỏi</a:t>
            </a:r>
            <a:r>
              <a:rPr lang="en-US" sz="1100" dirty="0">
                <a:solidFill>
                  <a:srgbClr val="096130"/>
                </a:solidFill>
                <a:latin typeface="Aptos" pitchFamily="34" charset="0"/>
                <a:ea typeface="Aptos" pitchFamily="34" charset="-122"/>
                <a:cs typeface="Aptos" pitchFamily="34" charset="-120"/>
              </a:rPr>
              <a:t> → oximetry/AI → HSAT/PSG</a:t>
            </a:r>
            <a:endParaRPr lang="en-US" sz="1100" dirty="0"/>
          </a:p>
          <a:p>
            <a:endParaRPr lang="en-VN"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67157"/>
            <a:ext cx="5002292" cy="372070"/>
          </a:xfrm>
          <a:prstGeom prst="rect">
            <a:avLst/>
          </a:prstGeom>
          <a:noFill/>
          <a:ln/>
        </p:spPr>
        <p:txBody>
          <a:bodyPr wrap="non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Tiêu chuẩn vàng chẩn đoán OSA </a:t>
            </a:r>
            <a:endParaRPr lang="en-US" sz="2300" dirty="0"/>
          </a:p>
        </p:txBody>
      </p:sp>
      <p:sp>
        <p:nvSpPr>
          <p:cNvPr id="3" name="Text 1"/>
          <p:cNvSpPr/>
          <p:nvPr/>
        </p:nvSpPr>
        <p:spPr>
          <a:xfrm>
            <a:off x="793790" y="1836063"/>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PSG là “chuẩn vàng”</a:t>
            </a:r>
            <a:r>
              <a:rPr lang="en-US" sz="1550" dirty="0">
                <a:solidFill>
                  <a:srgbClr val="096130"/>
                </a:solidFill>
                <a:latin typeface="Aptos" pitchFamily="34" charset="0"/>
                <a:ea typeface="Aptos" pitchFamily="34" charset="-122"/>
                <a:cs typeface="Aptos" pitchFamily="34" charset="-120"/>
              </a:rPr>
              <a:t> (in-lab polysomnography): ghi </a:t>
            </a:r>
            <a:r>
              <a:rPr lang="en-US" sz="1550" b="1" dirty="0">
                <a:solidFill>
                  <a:srgbClr val="096130"/>
                </a:solidFill>
                <a:latin typeface="Aptos" pitchFamily="34" charset="0"/>
                <a:ea typeface="Aptos" pitchFamily="34" charset="-122"/>
                <a:cs typeface="Aptos" pitchFamily="34" charset="-120"/>
              </a:rPr>
              <a:t>EEG/EOG/EMG</a:t>
            </a:r>
            <a:r>
              <a:rPr lang="en-US" sz="1550" dirty="0">
                <a:solidFill>
                  <a:srgbClr val="096130"/>
                </a:solidFill>
                <a:latin typeface="Aptos" pitchFamily="34" charset="0"/>
                <a:ea typeface="Aptos" pitchFamily="34" charset="-122"/>
                <a:cs typeface="Aptos" pitchFamily="34" charset="-120"/>
              </a:rPr>
              <a:t> (để chấm giai đoạn ngủ &amp; arousal), </a:t>
            </a:r>
            <a:r>
              <a:rPr lang="en-US" sz="1550" b="1" dirty="0">
                <a:solidFill>
                  <a:srgbClr val="096130"/>
                </a:solidFill>
                <a:latin typeface="Aptos" pitchFamily="34" charset="0"/>
                <a:ea typeface="Aptos" pitchFamily="34" charset="-122"/>
                <a:cs typeface="Aptos" pitchFamily="34" charset="-120"/>
              </a:rPr>
              <a:t>luồng khí</a:t>
            </a:r>
            <a:r>
              <a:rPr lang="en-US" sz="1550" dirty="0">
                <a:solidFill>
                  <a:srgbClr val="096130"/>
                </a:solidFill>
                <a:latin typeface="Aptos" pitchFamily="34" charset="0"/>
                <a:ea typeface="Aptos" pitchFamily="34" charset="-122"/>
                <a:cs typeface="Aptos" pitchFamily="34" charset="-120"/>
              </a:rPr>
              <a:t> (cảm biến áp lực mũi + nhiệt miệng), </a:t>
            </a:r>
            <a:r>
              <a:rPr lang="en-US" sz="1550" b="1" dirty="0">
                <a:solidFill>
                  <a:srgbClr val="096130"/>
                </a:solidFill>
                <a:latin typeface="Aptos" pitchFamily="34" charset="0"/>
                <a:ea typeface="Aptos" pitchFamily="34" charset="-122"/>
                <a:cs typeface="Aptos" pitchFamily="34" charset="-120"/>
              </a:rPr>
              <a:t>nỗ lực hô hấp</a:t>
            </a:r>
            <a:r>
              <a:rPr lang="en-US" sz="1550" dirty="0">
                <a:solidFill>
                  <a:srgbClr val="096130"/>
                </a:solidFill>
                <a:latin typeface="Aptos" pitchFamily="34" charset="0"/>
                <a:ea typeface="Aptos" pitchFamily="34" charset="-122"/>
                <a:cs typeface="Aptos" pitchFamily="34" charset="-120"/>
              </a:rPr>
              <a:t> (đai ngực/bụng), </a:t>
            </a:r>
            <a:r>
              <a:rPr lang="en-US" sz="1550" b="1" dirty="0">
                <a:solidFill>
                  <a:srgbClr val="096130"/>
                </a:solidFill>
                <a:latin typeface="Aptos" pitchFamily="34" charset="0"/>
                <a:ea typeface="Aptos" pitchFamily="34" charset="-122"/>
                <a:cs typeface="Aptos" pitchFamily="34" charset="-120"/>
              </a:rPr>
              <a:t>SpO₂</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ECG</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tiếng ngáy</a:t>
            </a:r>
            <a:r>
              <a:rPr lang="en-US" sz="1550" dirty="0">
                <a:solidFill>
                  <a:srgbClr val="096130"/>
                </a:solidFill>
                <a:latin typeface="Aptos" pitchFamily="34" charset="0"/>
                <a:ea typeface="Aptos" pitchFamily="34" charset="-122"/>
                <a:cs typeface="Aptos" pitchFamily="34" charset="-120"/>
              </a:rPr>
              <a:t>, </a:t>
            </a:r>
            <a:r>
              <a:rPr lang="en-US" sz="1550" b="1" dirty="0">
                <a:solidFill>
                  <a:srgbClr val="096130"/>
                </a:solidFill>
                <a:latin typeface="Aptos" pitchFamily="34" charset="0"/>
                <a:ea typeface="Aptos" pitchFamily="34" charset="-122"/>
                <a:cs typeface="Aptos" pitchFamily="34" charset="-120"/>
              </a:rPr>
              <a:t>tư thế</a:t>
            </a:r>
            <a:r>
              <a:rPr lang="en-US" sz="1550" dirty="0">
                <a:solidFill>
                  <a:srgbClr val="096130"/>
                </a:solidFill>
                <a:latin typeface="Aptos" pitchFamily="34" charset="0"/>
                <a:ea typeface="Aptos" pitchFamily="34" charset="-122"/>
                <a:cs typeface="Aptos" pitchFamily="34" charset="-120"/>
              </a:rPr>
              <a:t>, +/- </a:t>
            </a:r>
            <a:r>
              <a:rPr lang="en-US" sz="1550" b="1" dirty="0">
                <a:solidFill>
                  <a:srgbClr val="096130"/>
                </a:solidFill>
                <a:latin typeface="Aptos" pitchFamily="34" charset="0"/>
                <a:ea typeface="Aptos" pitchFamily="34" charset="-122"/>
                <a:cs typeface="Aptos" pitchFamily="34" charset="-120"/>
              </a:rPr>
              <a:t>EMG chi</a:t>
            </a:r>
            <a:r>
              <a:rPr lang="en-US" sz="1550" dirty="0">
                <a:solidFill>
                  <a:srgbClr val="096130"/>
                </a:solidFill>
                <a:latin typeface="Aptos" pitchFamily="34" charset="0"/>
                <a:ea typeface="Aptos" pitchFamily="34" charset="-122"/>
                <a:cs typeface="Aptos" pitchFamily="34" charset="-120"/>
              </a:rPr>
              <a:t>.</a:t>
            </a:r>
            <a:endParaRPr lang="en-US" sz="1550" dirty="0"/>
          </a:p>
        </p:txBody>
      </p:sp>
      <p:sp>
        <p:nvSpPr>
          <p:cNvPr id="4" name="Text 2"/>
          <p:cNvSpPr/>
          <p:nvPr/>
        </p:nvSpPr>
        <p:spPr>
          <a:xfrm>
            <a:off x="793790" y="254055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PSG cho phép:</a:t>
            </a:r>
            <a:endParaRPr lang="en-US" sz="1550" dirty="0"/>
          </a:p>
        </p:txBody>
      </p:sp>
      <p:sp>
        <p:nvSpPr>
          <p:cNvPr id="5" name="Text 3"/>
          <p:cNvSpPr/>
          <p:nvPr/>
        </p:nvSpPr>
        <p:spPr>
          <a:xfrm>
            <a:off x="793790" y="2927509"/>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Phát hiện &amp; định tính sự kiện</a:t>
            </a:r>
            <a:r>
              <a:rPr lang="en-US" sz="1550" dirty="0">
                <a:solidFill>
                  <a:srgbClr val="096130"/>
                </a:solidFill>
                <a:latin typeface="Aptos" pitchFamily="34" charset="0"/>
                <a:ea typeface="Aptos" pitchFamily="34" charset="-122"/>
                <a:cs typeface="Aptos" pitchFamily="34" charset="-120"/>
              </a:rPr>
              <a:t> (apnea/hypopnea) </a:t>
            </a:r>
            <a:r>
              <a:rPr lang="en-US" sz="1550" b="1" dirty="0">
                <a:solidFill>
                  <a:srgbClr val="096130"/>
                </a:solidFill>
                <a:latin typeface="Aptos" pitchFamily="34" charset="0"/>
                <a:ea typeface="Aptos" pitchFamily="34" charset="-122"/>
                <a:cs typeface="Aptos" pitchFamily="34" charset="-120"/>
              </a:rPr>
              <a:t>theo thời gian</a:t>
            </a:r>
            <a:r>
              <a:rPr lang="en-US" sz="1550" dirty="0">
                <a:solidFill>
                  <a:srgbClr val="096130"/>
                </a:solidFill>
                <a:latin typeface="Aptos" pitchFamily="34" charset="0"/>
                <a:ea typeface="Aptos" pitchFamily="34" charset="-122"/>
                <a:cs typeface="Aptos" pitchFamily="34" charset="-120"/>
              </a:rPr>
              <a:t>,</a:t>
            </a:r>
            <a:endParaRPr lang="en-US" sz="1550" dirty="0"/>
          </a:p>
        </p:txBody>
      </p:sp>
      <p:sp>
        <p:nvSpPr>
          <p:cNvPr id="6" name="Text 4"/>
          <p:cNvSpPr/>
          <p:nvPr/>
        </p:nvSpPr>
        <p:spPr>
          <a:xfrm>
            <a:off x="793790" y="3314462"/>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Phân biệt OSA vs CSA</a:t>
            </a:r>
            <a:r>
              <a:rPr lang="en-US" sz="1550" dirty="0">
                <a:solidFill>
                  <a:srgbClr val="096130"/>
                </a:solidFill>
                <a:latin typeface="Aptos" pitchFamily="34" charset="0"/>
                <a:ea typeface="Aptos" pitchFamily="34" charset="-122"/>
                <a:cs typeface="Aptos" pitchFamily="34" charset="-120"/>
              </a:rPr>
              <a:t> dựa </a:t>
            </a:r>
            <a:r>
              <a:rPr lang="en-US" sz="1550" b="1" dirty="0">
                <a:solidFill>
                  <a:srgbClr val="096130"/>
                </a:solidFill>
                <a:latin typeface="Aptos" pitchFamily="34" charset="0"/>
                <a:ea typeface="Aptos" pitchFamily="34" charset="-122"/>
                <a:cs typeface="Aptos" pitchFamily="34" charset="-120"/>
              </a:rPr>
              <a:t>nỗ lực</a:t>
            </a:r>
            <a:r>
              <a:rPr lang="en-US" sz="1550" dirty="0">
                <a:solidFill>
                  <a:srgbClr val="096130"/>
                </a:solidFill>
                <a:latin typeface="Aptos" pitchFamily="34" charset="0"/>
                <a:ea typeface="Aptos" pitchFamily="34" charset="-122"/>
                <a:cs typeface="Aptos" pitchFamily="34" charset="-120"/>
              </a:rPr>
              <a:t> còn hay mất,</a:t>
            </a:r>
            <a:endParaRPr lang="en-US" sz="1550" dirty="0"/>
          </a:p>
        </p:txBody>
      </p:sp>
      <p:sp>
        <p:nvSpPr>
          <p:cNvPr id="7" name="Text 5"/>
          <p:cNvSpPr/>
          <p:nvPr/>
        </p:nvSpPr>
        <p:spPr>
          <a:xfrm>
            <a:off x="793790" y="3701415"/>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Tính AHI</a:t>
            </a:r>
            <a:r>
              <a:rPr lang="en-US" sz="1550" dirty="0">
                <a:solidFill>
                  <a:srgbClr val="096130"/>
                </a:solidFill>
                <a:latin typeface="Aptos" pitchFamily="34" charset="0"/>
                <a:ea typeface="Aptos" pitchFamily="34" charset="-122"/>
                <a:cs typeface="Aptos" pitchFamily="34" charset="-120"/>
              </a:rPr>
              <a:t> để </a:t>
            </a:r>
            <a:r>
              <a:rPr lang="en-US" sz="1550" b="1" dirty="0">
                <a:solidFill>
                  <a:srgbClr val="096130"/>
                </a:solidFill>
                <a:latin typeface="Aptos" pitchFamily="34" charset="0"/>
                <a:ea typeface="Aptos" pitchFamily="34" charset="-122"/>
                <a:cs typeface="Aptos" pitchFamily="34" charset="-120"/>
              </a:rPr>
              <a:t>phân độ nặng</a:t>
            </a:r>
            <a:r>
              <a:rPr lang="en-US" sz="1550" dirty="0">
                <a:solidFill>
                  <a:srgbClr val="096130"/>
                </a:solidFill>
                <a:latin typeface="Aptos" pitchFamily="34" charset="0"/>
                <a:ea typeface="Aptos" pitchFamily="34" charset="-122"/>
                <a:cs typeface="Aptos" pitchFamily="34" charset="-120"/>
              </a:rPr>
              <a:t>,</a:t>
            </a:r>
            <a:endParaRPr lang="en-US" sz="1550" dirty="0"/>
          </a:p>
        </p:txBody>
      </p:sp>
      <p:sp>
        <p:nvSpPr>
          <p:cNvPr id="8" name="Text 6"/>
          <p:cNvSpPr/>
          <p:nvPr/>
        </p:nvSpPr>
        <p:spPr>
          <a:xfrm>
            <a:off x="793790" y="4088368"/>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Đồng thời tầm soát rối loạn khác</a:t>
            </a:r>
            <a:r>
              <a:rPr lang="en-US" sz="1550" dirty="0">
                <a:solidFill>
                  <a:srgbClr val="096130"/>
                </a:solidFill>
                <a:latin typeface="Aptos" pitchFamily="34" charset="0"/>
                <a:ea typeface="Aptos" pitchFamily="34" charset="-122"/>
                <a:cs typeface="Aptos" pitchFamily="34" charset="-120"/>
              </a:rPr>
              <a:t> (rối loạn vận động chi, rối loạn giấc ngủ khác),</a:t>
            </a:r>
            <a:endParaRPr lang="en-US" sz="1550" dirty="0"/>
          </a:p>
        </p:txBody>
      </p:sp>
      <p:sp>
        <p:nvSpPr>
          <p:cNvPr id="9" name="Text 7"/>
          <p:cNvSpPr/>
          <p:nvPr/>
        </p:nvSpPr>
        <p:spPr>
          <a:xfrm>
            <a:off x="793790" y="4475321"/>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Titration CPAP</a:t>
            </a:r>
            <a:r>
              <a:rPr lang="en-US" sz="1550" dirty="0">
                <a:solidFill>
                  <a:srgbClr val="096130"/>
                </a:solidFill>
                <a:latin typeface="Aptos" pitchFamily="34" charset="0"/>
                <a:ea typeface="Aptos" pitchFamily="34" charset="-122"/>
                <a:cs typeface="Aptos" pitchFamily="34" charset="-120"/>
              </a:rPr>
              <a:t> (đêm tách hoặc split-night).</a:t>
            </a:r>
            <a:endParaRPr lang="en-US" sz="1550" dirty="0"/>
          </a:p>
        </p:txBody>
      </p:sp>
      <p:sp>
        <p:nvSpPr>
          <p:cNvPr id="10" name="Text 8"/>
          <p:cNvSpPr/>
          <p:nvPr/>
        </p:nvSpPr>
        <p:spPr>
          <a:xfrm>
            <a:off x="793790" y="4862274"/>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096130"/>
                </a:solidFill>
                <a:latin typeface="Aptos" pitchFamily="34" charset="0"/>
                <a:ea typeface="Aptos" pitchFamily="34" charset="-122"/>
                <a:cs typeface="Aptos" pitchFamily="34" charset="-120"/>
              </a:rPr>
              <a:t>HSAT</a:t>
            </a:r>
            <a:r>
              <a:rPr lang="en-US" sz="1550" dirty="0">
                <a:solidFill>
                  <a:srgbClr val="096130"/>
                </a:solidFill>
                <a:latin typeface="Aptos" pitchFamily="34" charset="0"/>
                <a:ea typeface="Aptos" pitchFamily="34" charset="-122"/>
                <a:cs typeface="Aptos" pitchFamily="34" charset="-120"/>
              </a:rPr>
              <a:t> (tại nhà) có thể dùng cho người lớn nghi OSA </a:t>
            </a:r>
            <a:r>
              <a:rPr lang="en-US" sz="1550" b="1" dirty="0">
                <a:solidFill>
                  <a:srgbClr val="096130"/>
                </a:solidFill>
                <a:latin typeface="Aptos" pitchFamily="34" charset="0"/>
                <a:ea typeface="Aptos" pitchFamily="34" charset="-122"/>
                <a:cs typeface="Aptos" pitchFamily="34" charset="-120"/>
              </a:rPr>
              <a:t>không biến chứng</a:t>
            </a:r>
            <a:r>
              <a:rPr lang="en-US" sz="1550" dirty="0">
                <a:solidFill>
                  <a:srgbClr val="096130"/>
                </a:solidFill>
                <a:latin typeface="Aptos" pitchFamily="34" charset="0"/>
                <a:ea typeface="Aptos" pitchFamily="34" charset="-122"/>
                <a:cs typeface="Aptos" pitchFamily="34" charset="-120"/>
              </a:rPr>
              <a:t>, nhưng </a:t>
            </a:r>
            <a:r>
              <a:rPr lang="en-US" sz="1550" b="1" dirty="0">
                <a:solidFill>
                  <a:srgbClr val="096130"/>
                </a:solidFill>
                <a:latin typeface="Aptos" pitchFamily="34" charset="0"/>
                <a:ea typeface="Aptos" pitchFamily="34" charset="-122"/>
                <a:cs typeface="Aptos" pitchFamily="34" charset="-120"/>
              </a:rPr>
              <a:t>PSG</a:t>
            </a:r>
            <a:r>
              <a:rPr lang="en-US" sz="1550" dirty="0">
                <a:solidFill>
                  <a:srgbClr val="096130"/>
                </a:solidFill>
                <a:latin typeface="Aptos" pitchFamily="34" charset="0"/>
                <a:ea typeface="Aptos" pitchFamily="34" charset="-122"/>
                <a:cs typeface="Aptos" pitchFamily="34" charset="-120"/>
              </a:rPr>
              <a:t> vẫn ưu tiên khi nghi </a:t>
            </a:r>
            <a:r>
              <a:rPr lang="en-US" sz="1550" b="1" dirty="0">
                <a:solidFill>
                  <a:srgbClr val="096130"/>
                </a:solidFill>
                <a:latin typeface="Aptos" pitchFamily="34" charset="0"/>
                <a:ea typeface="Aptos" pitchFamily="34" charset="-122"/>
                <a:cs typeface="Aptos" pitchFamily="34" charset="-120"/>
              </a:rPr>
              <a:t>CSA</a:t>
            </a:r>
            <a:r>
              <a:rPr lang="en-US" sz="1550" dirty="0">
                <a:solidFill>
                  <a:srgbClr val="096130"/>
                </a:solidFill>
                <a:latin typeface="Aptos" pitchFamily="34" charset="0"/>
                <a:ea typeface="Aptos" pitchFamily="34" charset="-122"/>
                <a:cs typeface="Aptos" pitchFamily="34" charset="-120"/>
              </a:rPr>
              <a:t>, bệnh đồng mắc phức tạp, thất bại HSAT, hoặc cần đánh giá toàn diện.</a:t>
            </a:r>
            <a:endParaRPr lang="en-US" sz="1550" dirty="0"/>
          </a:p>
        </p:txBody>
      </p:sp>
      <p:sp>
        <p:nvSpPr>
          <p:cNvPr id="11" name="Text 9"/>
          <p:cNvSpPr/>
          <p:nvPr/>
        </p:nvSpPr>
        <p:spPr>
          <a:xfrm>
            <a:off x="793790" y="5720596"/>
            <a:ext cx="13042821" cy="317540"/>
          </a:xfrm>
          <a:prstGeom prst="rect">
            <a:avLst/>
          </a:prstGeom>
          <a:noFill/>
          <a:ln/>
        </p:spPr>
        <p:txBody>
          <a:bodyPr wrap="none" lIns="0" tIns="0" rIns="0" bIns="0" rtlCol="0" anchor="t"/>
          <a:lstStyle/>
          <a:p>
            <a:pPr marL="0" indent="0" algn="l">
              <a:lnSpc>
                <a:spcPts val="2500"/>
              </a:lnSpc>
              <a:buNone/>
            </a:pPr>
            <a:endParaRPr lang="en-US" sz="1550" dirty="0"/>
          </a:p>
        </p:txBody>
      </p:sp>
      <p:sp>
        <p:nvSpPr>
          <p:cNvPr id="12" name="Text 10"/>
          <p:cNvSpPr/>
          <p:nvPr/>
        </p:nvSpPr>
        <p:spPr>
          <a:xfrm>
            <a:off x="793790" y="6261378"/>
            <a:ext cx="13042821" cy="254079"/>
          </a:xfrm>
          <a:prstGeom prst="rect">
            <a:avLst/>
          </a:prstGeom>
          <a:noFill/>
          <a:ln/>
        </p:spPr>
        <p:txBody>
          <a:bodyPr wrap="none" lIns="0" tIns="0" rIns="0" bIns="0" rtlCol="0" anchor="t"/>
          <a:lstStyle/>
          <a:p>
            <a:pPr marL="342900" indent="-342900" algn="l">
              <a:lnSpc>
                <a:spcPts val="2500"/>
              </a:lnSpc>
              <a:buSzPct val="100000"/>
              <a:buFont typeface="+mj-lt"/>
              <a:buAutoNum type="arabicPeriod"/>
            </a:pPr>
            <a:r>
              <a:rPr lang="en-US" sz="1550" dirty="0">
                <a:solidFill>
                  <a:srgbClr val="096130"/>
                </a:solidFill>
                <a:latin typeface="Aptos" pitchFamily="34" charset="0"/>
                <a:ea typeface="Aptos" pitchFamily="34" charset="-122"/>
                <a:cs typeface="Aptos" pitchFamily="34" charset="-120"/>
              </a:rPr>
              <a:t>Kapur VK, et al. Clinical practice guideline for diagnostic testing for adult OSA. </a:t>
            </a:r>
            <a:r>
              <a:rPr lang="en-US" sz="1550" i="1" dirty="0">
                <a:solidFill>
                  <a:srgbClr val="096130"/>
                </a:solidFill>
                <a:latin typeface="Aptos" pitchFamily="34" charset="0"/>
                <a:ea typeface="Aptos" pitchFamily="34" charset="-122"/>
                <a:cs typeface="Aptos" pitchFamily="34" charset="-120"/>
              </a:rPr>
              <a:t>J Clin Sleep Med</a:t>
            </a:r>
            <a:r>
              <a:rPr lang="en-US" sz="1550" dirty="0">
                <a:solidFill>
                  <a:srgbClr val="096130"/>
                </a:solidFill>
                <a:latin typeface="Aptos" pitchFamily="34" charset="0"/>
                <a:ea typeface="Aptos" pitchFamily="34" charset="-122"/>
                <a:cs typeface="Aptos" pitchFamily="34" charset="-120"/>
              </a:rPr>
              <a:t>. 2017;13:479–504. doi:10.5664/jcsm.6506</a:t>
            </a:r>
            <a:endParaRPr lang="en-US" sz="1550" dirty="0"/>
          </a:p>
        </p:txBody>
      </p:sp>
      <p:sp>
        <p:nvSpPr>
          <p:cNvPr id="13" name="Text 11"/>
          <p:cNvSpPr/>
          <p:nvPr/>
        </p:nvSpPr>
        <p:spPr>
          <a:xfrm>
            <a:off x="793790" y="6584871"/>
            <a:ext cx="13042821" cy="254079"/>
          </a:xfrm>
          <a:prstGeom prst="rect">
            <a:avLst/>
          </a:prstGeom>
          <a:noFill/>
          <a:ln/>
        </p:spPr>
        <p:txBody>
          <a:bodyPr wrap="none" lIns="0" tIns="0" rIns="0" bIns="0" rtlCol="0" anchor="t"/>
          <a:lstStyle/>
          <a:p>
            <a:pPr marL="342900" indent="-342900" algn="l">
              <a:lnSpc>
                <a:spcPts val="2500"/>
              </a:lnSpc>
              <a:buSzPct val="100000"/>
              <a:buFont typeface="+mj-lt"/>
              <a:buAutoNum type="arabicPeriod" startAt="2"/>
            </a:pPr>
            <a:r>
              <a:rPr lang="en-US" sz="1550" dirty="0">
                <a:solidFill>
                  <a:srgbClr val="096130"/>
                </a:solidFill>
                <a:latin typeface="Aptos" pitchFamily="34" charset="0"/>
                <a:ea typeface="Aptos" pitchFamily="34" charset="-122"/>
                <a:cs typeface="Aptos" pitchFamily="34" charset="-120"/>
              </a:rPr>
              <a:t>Berry RB, et al. </a:t>
            </a:r>
            <a:r>
              <a:rPr lang="en-US" sz="1550" i="1" dirty="0">
                <a:solidFill>
                  <a:srgbClr val="096130"/>
                </a:solidFill>
                <a:latin typeface="Aptos" pitchFamily="34" charset="0"/>
                <a:ea typeface="Aptos" pitchFamily="34" charset="-122"/>
                <a:cs typeface="Aptos" pitchFamily="34" charset="-120"/>
              </a:rPr>
              <a:t>The AASM Manual for the Scoring of Sleep and Associated Events</a:t>
            </a:r>
            <a:r>
              <a:rPr lang="en-US" sz="1550" dirty="0">
                <a:solidFill>
                  <a:srgbClr val="096130"/>
                </a:solidFill>
                <a:latin typeface="Aptos" pitchFamily="34" charset="0"/>
                <a:ea typeface="Aptos" pitchFamily="34" charset="-122"/>
                <a:cs typeface="Aptos" pitchFamily="34" charset="-120"/>
              </a:rPr>
              <a:t> (current version). Darien, IL: AASM</a:t>
            </a:r>
            <a:endParaRPr lang="en-US" sz="1550" dirty="0"/>
          </a:p>
        </p:txBody>
      </p:sp>
      <p:sp>
        <p:nvSpPr>
          <p:cNvPr id="14" name="Text 12"/>
          <p:cNvSpPr/>
          <p:nvPr/>
        </p:nvSpPr>
        <p:spPr>
          <a:xfrm>
            <a:off x="793790" y="6908363"/>
            <a:ext cx="13042821" cy="254079"/>
          </a:xfrm>
          <a:prstGeom prst="rect">
            <a:avLst/>
          </a:prstGeom>
          <a:noFill/>
          <a:ln/>
        </p:spPr>
        <p:txBody>
          <a:bodyPr wrap="none" lIns="0" tIns="0" rIns="0" bIns="0" rtlCol="0" anchor="t"/>
          <a:lstStyle/>
          <a:p>
            <a:pPr marL="342900" indent="-342900" algn="l">
              <a:lnSpc>
                <a:spcPts val="2500"/>
              </a:lnSpc>
              <a:buSzPct val="100000"/>
              <a:buFont typeface="+mj-lt"/>
              <a:buAutoNum type="arabicPeriod" startAt="3"/>
            </a:pPr>
            <a:r>
              <a:rPr lang="en-US" sz="1550" dirty="0">
                <a:solidFill>
                  <a:srgbClr val="096130"/>
                </a:solidFill>
                <a:latin typeface="Aptos" pitchFamily="34" charset="0"/>
                <a:ea typeface="Aptos" pitchFamily="34" charset="-122"/>
                <a:cs typeface="Aptos" pitchFamily="34" charset="-120"/>
              </a:rPr>
              <a:t>Johns MW. A new method for measuring daytime sleepiness: the ESS. </a:t>
            </a:r>
            <a:r>
              <a:rPr lang="en-US" sz="1550" i="1" dirty="0">
                <a:solidFill>
                  <a:srgbClr val="096130"/>
                </a:solidFill>
                <a:latin typeface="Aptos" pitchFamily="34" charset="0"/>
                <a:ea typeface="Aptos" pitchFamily="34" charset="-122"/>
                <a:cs typeface="Aptos" pitchFamily="34" charset="-120"/>
              </a:rPr>
              <a:t>Sleep</a:t>
            </a:r>
            <a:r>
              <a:rPr lang="en-US" sz="1550" dirty="0">
                <a:solidFill>
                  <a:srgbClr val="096130"/>
                </a:solidFill>
                <a:latin typeface="Aptos" pitchFamily="34" charset="0"/>
                <a:ea typeface="Aptos" pitchFamily="34" charset="-122"/>
                <a:cs typeface="Aptos" pitchFamily="34" charset="-120"/>
              </a:rPr>
              <a:t>. 1991;14:540–545. doi:10.1093/sleep/14.6.540</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08353"/>
            <a:ext cx="7370683" cy="620078"/>
          </a:xfrm>
          <a:prstGeom prst="rect">
            <a:avLst/>
          </a:prstGeom>
          <a:noFill/>
          <a:ln/>
        </p:spPr>
        <p:txBody>
          <a:bodyPr wrap="none" lIns="0" tIns="0" rIns="0" bIns="0" rtlCol="0" anchor="t"/>
          <a:lstStyle/>
          <a:p>
            <a:pPr marL="0" indent="0" algn="l">
              <a:lnSpc>
                <a:spcPts val="4850"/>
              </a:lnSpc>
              <a:buNone/>
            </a:pPr>
            <a:r>
              <a:rPr lang="en-US" sz="3900" b="1" dirty="0">
                <a:solidFill>
                  <a:srgbClr val="064D26"/>
                </a:solidFill>
                <a:latin typeface="Alexandria Bold" pitchFamily="34" charset="0"/>
                <a:ea typeface="Alexandria Bold" pitchFamily="34" charset="-122"/>
                <a:cs typeface="Alexandria Bold" pitchFamily="34" charset="-120"/>
              </a:rPr>
              <a:t>Gánh nặng toàn cầu của OSA</a:t>
            </a:r>
            <a:endParaRPr lang="en-US" sz="3900" dirty="0"/>
          </a:p>
        </p:txBody>
      </p:sp>
      <p:sp>
        <p:nvSpPr>
          <p:cNvPr id="4" name="Text 1"/>
          <p:cNvSpPr/>
          <p:nvPr/>
        </p:nvSpPr>
        <p:spPr>
          <a:xfrm>
            <a:off x="793790" y="2125266"/>
            <a:ext cx="2353389" cy="654963"/>
          </a:xfrm>
          <a:prstGeom prst="rect">
            <a:avLst/>
          </a:prstGeom>
          <a:noFill/>
          <a:ln/>
        </p:spPr>
        <p:txBody>
          <a:bodyPr wrap="none" lIns="0" tIns="0" rIns="0" bIns="0" rtlCol="0" anchor="t"/>
          <a:lstStyle/>
          <a:p>
            <a:pPr marL="0" indent="0" algn="ctr">
              <a:lnSpc>
                <a:spcPts val="5150"/>
              </a:lnSpc>
              <a:buNone/>
            </a:pPr>
            <a:r>
              <a:rPr lang="en-US" sz="5150" b="1" dirty="0">
                <a:solidFill>
                  <a:srgbClr val="096130"/>
                </a:solidFill>
                <a:latin typeface="Alexandria Bold" pitchFamily="34" charset="0"/>
                <a:ea typeface="Alexandria Bold" pitchFamily="34" charset="-122"/>
                <a:cs typeface="Alexandria Bold" pitchFamily="34" charset="-120"/>
              </a:rPr>
              <a:t>936M</a:t>
            </a:r>
            <a:endParaRPr lang="en-US" sz="5150" dirty="0"/>
          </a:p>
        </p:txBody>
      </p:sp>
      <p:sp>
        <p:nvSpPr>
          <p:cNvPr id="5" name="Text 2"/>
          <p:cNvSpPr/>
          <p:nvPr/>
        </p:nvSpPr>
        <p:spPr>
          <a:xfrm>
            <a:off x="793790" y="3028236"/>
            <a:ext cx="2353389" cy="620316"/>
          </a:xfrm>
          <a:prstGeom prst="rect">
            <a:avLst/>
          </a:prstGeom>
          <a:noFill/>
          <a:ln/>
        </p:spPr>
        <p:txBody>
          <a:bodyPr wrap="square" lIns="0" tIns="0" rIns="0" bIns="0" rtlCol="0" anchor="t"/>
          <a:lstStyle/>
          <a:p>
            <a:pPr marL="0" indent="0" algn="ctr">
              <a:lnSpc>
                <a:spcPts val="2400"/>
              </a:lnSpc>
              <a:buNone/>
            </a:pPr>
            <a:r>
              <a:rPr lang="en-US" sz="1950" b="1" dirty="0">
                <a:solidFill>
                  <a:srgbClr val="096130"/>
                </a:solidFill>
                <a:latin typeface="Alexandria Bold" pitchFamily="34" charset="0"/>
                <a:ea typeface="Alexandria Bold" pitchFamily="34" charset="-122"/>
                <a:cs typeface="Alexandria Bold" pitchFamily="34" charset="-120"/>
              </a:rPr>
              <a:t>Người trưởng thành có OSA nhẹ</a:t>
            </a:r>
            <a:endParaRPr lang="en-US" sz="1950" dirty="0"/>
          </a:p>
        </p:txBody>
      </p:sp>
      <p:sp>
        <p:nvSpPr>
          <p:cNvPr id="6" name="Text 3"/>
          <p:cNvSpPr/>
          <p:nvPr/>
        </p:nvSpPr>
        <p:spPr>
          <a:xfrm>
            <a:off x="793790" y="3767614"/>
            <a:ext cx="2353389" cy="952619"/>
          </a:xfrm>
          <a:prstGeom prst="rect">
            <a:avLst/>
          </a:prstGeom>
          <a:noFill/>
          <a:ln/>
        </p:spPr>
        <p:txBody>
          <a:bodyPr wrap="square" lIns="0" tIns="0" rIns="0" bIns="0" rtlCol="0" anchor="t"/>
          <a:lstStyle/>
          <a:p>
            <a:pPr marL="0" indent="0" algn="ctr">
              <a:lnSpc>
                <a:spcPts val="2500"/>
              </a:lnSpc>
              <a:buNone/>
            </a:pPr>
            <a:r>
              <a:rPr lang="en-US" sz="1550" dirty="0">
                <a:solidFill>
                  <a:srgbClr val="096130"/>
                </a:solidFill>
                <a:latin typeface="Aptos" pitchFamily="34" charset="0"/>
                <a:ea typeface="Aptos" pitchFamily="34" charset="-122"/>
                <a:cs typeface="Aptos" pitchFamily="34" charset="-120"/>
              </a:rPr>
              <a:t>Theo nghiên cứu Benjafield et al. 2019 ở nhóm 30-69 tuổi</a:t>
            </a:r>
            <a:endParaRPr lang="en-US" sz="1550" dirty="0"/>
          </a:p>
        </p:txBody>
      </p:sp>
      <p:sp>
        <p:nvSpPr>
          <p:cNvPr id="7" name="Text 4"/>
          <p:cNvSpPr/>
          <p:nvPr/>
        </p:nvSpPr>
        <p:spPr>
          <a:xfrm>
            <a:off x="3395186" y="2125266"/>
            <a:ext cx="2353508" cy="654963"/>
          </a:xfrm>
          <a:prstGeom prst="rect">
            <a:avLst/>
          </a:prstGeom>
          <a:noFill/>
          <a:ln/>
        </p:spPr>
        <p:txBody>
          <a:bodyPr wrap="none" lIns="0" tIns="0" rIns="0" bIns="0" rtlCol="0" anchor="t"/>
          <a:lstStyle/>
          <a:p>
            <a:pPr marL="0" indent="0" algn="ctr">
              <a:lnSpc>
                <a:spcPts val="5150"/>
              </a:lnSpc>
              <a:buNone/>
            </a:pPr>
            <a:r>
              <a:rPr lang="en-US" sz="5150" b="1" dirty="0">
                <a:solidFill>
                  <a:srgbClr val="096130"/>
                </a:solidFill>
                <a:latin typeface="Alexandria Bold" pitchFamily="34" charset="0"/>
                <a:ea typeface="Alexandria Bold" pitchFamily="34" charset="-122"/>
                <a:cs typeface="Alexandria Bold" pitchFamily="34" charset="-120"/>
              </a:rPr>
              <a:t>425M</a:t>
            </a:r>
            <a:endParaRPr lang="en-US" sz="5150" dirty="0"/>
          </a:p>
        </p:txBody>
      </p:sp>
      <p:sp>
        <p:nvSpPr>
          <p:cNvPr id="8" name="Text 5"/>
          <p:cNvSpPr/>
          <p:nvPr/>
        </p:nvSpPr>
        <p:spPr>
          <a:xfrm>
            <a:off x="3395186" y="3028236"/>
            <a:ext cx="2353508" cy="620316"/>
          </a:xfrm>
          <a:prstGeom prst="rect">
            <a:avLst/>
          </a:prstGeom>
          <a:noFill/>
          <a:ln/>
        </p:spPr>
        <p:txBody>
          <a:bodyPr wrap="square" lIns="0" tIns="0" rIns="0" bIns="0" rtlCol="0" anchor="t"/>
          <a:lstStyle/>
          <a:p>
            <a:pPr marL="0" indent="0" algn="ctr">
              <a:lnSpc>
                <a:spcPts val="2400"/>
              </a:lnSpc>
              <a:buNone/>
            </a:pPr>
            <a:r>
              <a:rPr lang="en-US" sz="1950" b="1" dirty="0">
                <a:solidFill>
                  <a:srgbClr val="096130"/>
                </a:solidFill>
                <a:latin typeface="Alexandria Bold" pitchFamily="34" charset="0"/>
                <a:ea typeface="Alexandria Bold" pitchFamily="34" charset="-122"/>
                <a:cs typeface="Alexandria Bold" pitchFamily="34" charset="-120"/>
              </a:rPr>
              <a:t>OSA trung bình-nặng</a:t>
            </a:r>
            <a:endParaRPr lang="en-US" sz="1950" dirty="0"/>
          </a:p>
        </p:txBody>
      </p:sp>
      <p:sp>
        <p:nvSpPr>
          <p:cNvPr id="9" name="Text 6"/>
          <p:cNvSpPr/>
          <p:nvPr/>
        </p:nvSpPr>
        <p:spPr>
          <a:xfrm>
            <a:off x="3395186" y="3767614"/>
            <a:ext cx="2353508" cy="635079"/>
          </a:xfrm>
          <a:prstGeom prst="rect">
            <a:avLst/>
          </a:prstGeom>
          <a:noFill/>
          <a:ln/>
        </p:spPr>
        <p:txBody>
          <a:bodyPr wrap="square" lIns="0" tIns="0" rIns="0" bIns="0" rtlCol="0" anchor="t"/>
          <a:lstStyle/>
          <a:p>
            <a:pPr marL="0" indent="0" algn="ctr">
              <a:lnSpc>
                <a:spcPts val="2500"/>
              </a:lnSpc>
              <a:buNone/>
            </a:pPr>
            <a:r>
              <a:rPr lang="en-US" sz="1550" dirty="0">
                <a:solidFill>
                  <a:srgbClr val="096130"/>
                </a:solidFill>
                <a:latin typeface="Aptos" pitchFamily="34" charset="0"/>
                <a:ea typeface="Aptos" pitchFamily="34" charset="-122"/>
                <a:cs typeface="Aptos" pitchFamily="34" charset="-120"/>
              </a:rPr>
              <a:t>Cần can thiệp điều trị tích cực</a:t>
            </a:r>
            <a:endParaRPr lang="en-US" sz="1550" dirty="0"/>
          </a:p>
        </p:txBody>
      </p:sp>
      <p:sp>
        <p:nvSpPr>
          <p:cNvPr id="10" name="Text 7"/>
          <p:cNvSpPr/>
          <p:nvPr/>
        </p:nvSpPr>
        <p:spPr>
          <a:xfrm>
            <a:off x="5996702" y="2125266"/>
            <a:ext cx="2353389" cy="654963"/>
          </a:xfrm>
          <a:prstGeom prst="rect">
            <a:avLst/>
          </a:prstGeom>
          <a:noFill/>
          <a:ln/>
        </p:spPr>
        <p:txBody>
          <a:bodyPr wrap="none" lIns="0" tIns="0" rIns="0" bIns="0" rtlCol="0" anchor="t"/>
          <a:lstStyle/>
          <a:p>
            <a:pPr marL="0" indent="0" algn="ctr">
              <a:lnSpc>
                <a:spcPts val="5150"/>
              </a:lnSpc>
              <a:buNone/>
            </a:pPr>
            <a:r>
              <a:rPr lang="en-US" sz="5150" b="1" dirty="0">
                <a:solidFill>
                  <a:srgbClr val="096130"/>
                </a:solidFill>
                <a:latin typeface="Alexandria Bold" pitchFamily="34" charset="0"/>
                <a:ea typeface="Alexandria Bold" pitchFamily="34" charset="-122"/>
                <a:cs typeface="Alexandria Bold" pitchFamily="34" charset="-120"/>
              </a:rPr>
              <a:t>80%</a:t>
            </a:r>
            <a:endParaRPr lang="en-US" sz="5150" dirty="0"/>
          </a:p>
        </p:txBody>
      </p:sp>
      <p:sp>
        <p:nvSpPr>
          <p:cNvPr id="11" name="Text 8"/>
          <p:cNvSpPr/>
          <p:nvPr/>
        </p:nvSpPr>
        <p:spPr>
          <a:xfrm>
            <a:off x="5996702" y="3028236"/>
            <a:ext cx="2353389" cy="620316"/>
          </a:xfrm>
          <a:prstGeom prst="rect">
            <a:avLst/>
          </a:prstGeom>
          <a:noFill/>
          <a:ln/>
        </p:spPr>
        <p:txBody>
          <a:bodyPr wrap="square" lIns="0" tIns="0" rIns="0" bIns="0" rtlCol="0" anchor="t"/>
          <a:lstStyle/>
          <a:p>
            <a:pPr marL="0" indent="0" algn="ctr">
              <a:lnSpc>
                <a:spcPts val="2400"/>
              </a:lnSpc>
              <a:buNone/>
            </a:pPr>
            <a:r>
              <a:rPr lang="en-US" sz="1950" b="1" dirty="0">
                <a:solidFill>
                  <a:srgbClr val="096130"/>
                </a:solidFill>
                <a:latin typeface="Alexandria Bold" pitchFamily="34" charset="0"/>
                <a:ea typeface="Alexandria Bold" pitchFamily="34" charset="-122"/>
                <a:cs typeface="Alexandria Bold" pitchFamily="34" charset="-120"/>
              </a:rPr>
              <a:t>Chưa được chẩn đoán</a:t>
            </a:r>
            <a:endParaRPr lang="en-US" sz="1950" dirty="0"/>
          </a:p>
        </p:txBody>
      </p:sp>
      <p:sp>
        <p:nvSpPr>
          <p:cNvPr id="12" name="Text 9"/>
          <p:cNvSpPr/>
          <p:nvPr/>
        </p:nvSpPr>
        <p:spPr>
          <a:xfrm>
            <a:off x="5996702" y="3767614"/>
            <a:ext cx="2353389" cy="635079"/>
          </a:xfrm>
          <a:prstGeom prst="rect">
            <a:avLst/>
          </a:prstGeom>
          <a:noFill/>
          <a:ln/>
        </p:spPr>
        <p:txBody>
          <a:bodyPr wrap="square" lIns="0" tIns="0" rIns="0" bIns="0" rtlCol="0" anchor="t"/>
          <a:lstStyle/>
          <a:p>
            <a:pPr marL="0" indent="0" algn="ctr">
              <a:lnSpc>
                <a:spcPts val="2500"/>
              </a:lnSpc>
              <a:buNone/>
            </a:pPr>
            <a:r>
              <a:rPr lang="en-US" sz="1550" dirty="0">
                <a:solidFill>
                  <a:srgbClr val="096130"/>
                </a:solidFill>
                <a:latin typeface="Aptos" pitchFamily="34" charset="0"/>
                <a:ea typeface="Aptos" pitchFamily="34" charset="-122"/>
                <a:cs typeface="Aptos" pitchFamily="34" charset="-120"/>
              </a:rPr>
              <a:t>Khoảng trống lớn trong hệ thống y tế</a:t>
            </a:r>
            <a:endParaRPr lang="en-US" sz="1550" dirty="0"/>
          </a:p>
        </p:txBody>
      </p:sp>
      <p:sp>
        <p:nvSpPr>
          <p:cNvPr id="13" name="Text 10"/>
          <p:cNvSpPr/>
          <p:nvPr/>
        </p:nvSpPr>
        <p:spPr>
          <a:xfrm>
            <a:off x="793790" y="5141833"/>
            <a:ext cx="3282434" cy="372070"/>
          </a:xfrm>
          <a:prstGeom prst="rect">
            <a:avLst/>
          </a:prstGeom>
          <a:noFill/>
          <a:ln/>
        </p:spPr>
        <p:txBody>
          <a:bodyPr wrap="non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Biến chứng tim mạch</a:t>
            </a:r>
            <a:endParaRPr lang="en-US" sz="2300" dirty="0"/>
          </a:p>
        </p:txBody>
      </p:sp>
      <p:sp>
        <p:nvSpPr>
          <p:cNvPr id="14" name="Text 11"/>
          <p:cNvSpPr/>
          <p:nvPr/>
        </p:nvSpPr>
        <p:spPr>
          <a:xfrm>
            <a:off x="793790" y="5712262"/>
            <a:ext cx="35361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Liên quan chặt chẽ với THA kháng trị, rung nhĩ, suy tim, đột quỵ</a:t>
            </a:r>
            <a:endParaRPr lang="en-US" sz="1550" dirty="0"/>
          </a:p>
        </p:txBody>
      </p:sp>
      <p:sp>
        <p:nvSpPr>
          <p:cNvPr id="15" name="Text 12"/>
          <p:cNvSpPr/>
          <p:nvPr/>
        </p:nvSpPr>
        <p:spPr>
          <a:xfrm>
            <a:off x="793790" y="6416754"/>
            <a:ext cx="35361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Nguy cơ bệnh mạch vành tăng gấp 2 lần</a:t>
            </a:r>
            <a:endParaRPr lang="en-US" sz="1550" dirty="0"/>
          </a:p>
        </p:txBody>
      </p:sp>
      <p:sp>
        <p:nvSpPr>
          <p:cNvPr id="16" name="Text 13"/>
          <p:cNvSpPr/>
          <p:nvPr/>
        </p:nvSpPr>
        <p:spPr>
          <a:xfrm>
            <a:off x="4821674" y="5141833"/>
            <a:ext cx="3536156" cy="744141"/>
          </a:xfrm>
          <a:prstGeom prst="rect">
            <a:avLst/>
          </a:prstGeom>
          <a:noFill/>
          <a:ln/>
        </p:spPr>
        <p:txBody>
          <a:bodyPr wrap="square" lIns="0" tIns="0" rIns="0" bIns="0" rtlCol="0" anchor="t"/>
          <a:lstStyle/>
          <a:p>
            <a:pPr marL="0" indent="0" algn="l">
              <a:lnSpc>
                <a:spcPts val="2900"/>
              </a:lnSpc>
              <a:buNone/>
            </a:pPr>
            <a:r>
              <a:rPr lang="en-US" sz="2300" b="1" dirty="0">
                <a:solidFill>
                  <a:srgbClr val="064D26"/>
                </a:solidFill>
                <a:latin typeface="Alexandria Bold" pitchFamily="34" charset="0"/>
                <a:ea typeface="Alexandria Bold" pitchFamily="34" charset="-122"/>
                <a:cs typeface="Alexandria Bold" pitchFamily="34" charset="-120"/>
              </a:rPr>
              <a:t>Biến chứng chuyển hóa</a:t>
            </a:r>
            <a:endParaRPr lang="en-US" sz="2300" dirty="0"/>
          </a:p>
        </p:txBody>
      </p:sp>
      <p:sp>
        <p:nvSpPr>
          <p:cNvPr id="17" name="Text 14"/>
          <p:cNvSpPr/>
          <p:nvPr/>
        </p:nvSpPr>
        <p:spPr>
          <a:xfrm>
            <a:off x="4821674" y="6084332"/>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Nguy cơ ĐTĐ type 2 tăng 2-3 lần</a:t>
            </a:r>
            <a:endParaRPr lang="en-US" sz="1550" dirty="0"/>
          </a:p>
        </p:txBody>
      </p:sp>
      <p:sp>
        <p:nvSpPr>
          <p:cNvPr id="18" name="Text 15"/>
          <p:cNvSpPr/>
          <p:nvPr/>
        </p:nvSpPr>
        <p:spPr>
          <a:xfrm>
            <a:off x="4821674" y="6471285"/>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096130"/>
                </a:solidFill>
                <a:latin typeface="Aptos" pitchFamily="34" charset="0"/>
                <a:ea typeface="Aptos" pitchFamily="34" charset="-122"/>
                <a:cs typeface="Aptos" pitchFamily="34" charset="-120"/>
              </a:rPr>
              <a:t>Tăng đề kháng insulin và HbA1c</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626394"/>
            <a:ext cx="10384155" cy="620078"/>
          </a:xfrm>
          <a:prstGeom prst="rect">
            <a:avLst/>
          </a:prstGeom>
          <a:noFill/>
          <a:ln/>
        </p:spPr>
        <p:txBody>
          <a:bodyPr wrap="none" lIns="0" tIns="0" rIns="0" bIns="0" rtlCol="0" anchor="t"/>
          <a:lstStyle/>
          <a:p>
            <a:pPr marL="0" indent="0" algn="l">
              <a:lnSpc>
                <a:spcPts val="4850"/>
              </a:lnSpc>
              <a:buNone/>
            </a:pPr>
            <a:r>
              <a:rPr lang="en-US" sz="3900" b="1" dirty="0">
                <a:solidFill>
                  <a:srgbClr val="064D26"/>
                </a:solidFill>
                <a:latin typeface="Alexandria Bold" pitchFamily="34" charset="0"/>
                <a:ea typeface="Alexandria Bold" pitchFamily="34" charset="-122"/>
                <a:cs typeface="Alexandria Bold" pitchFamily="34" charset="-120"/>
              </a:rPr>
              <a:t>Thách thức chẩn đoán OSA tại tuyến đầu</a:t>
            </a:r>
            <a:endParaRPr lang="en-US" sz="3900" dirty="0"/>
          </a:p>
        </p:txBody>
      </p:sp>
      <p:sp>
        <p:nvSpPr>
          <p:cNvPr id="3" name="Shape 1"/>
          <p:cNvSpPr/>
          <p:nvPr/>
        </p:nvSpPr>
        <p:spPr>
          <a:xfrm>
            <a:off x="793790" y="2643307"/>
            <a:ext cx="4215289" cy="2575798"/>
          </a:xfrm>
          <a:prstGeom prst="roundRect">
            <a:avLst>
              <a:gd name="adj" fmla="val 4260"/>
            </a:avLst>
          </a:prstGeom>
          <a:solidFill>
            <a:srgbClr val="FFFFFF"/>
          </a:solidFill>
          <a:ln w="22860">
            <a:solidFill>
              <a:srgbClr val="C7D0CB"/>
            </a:solidFill>
            <a:prstDash val="solid"/>
          </a:ln>
        </p:spPr>
        <p:txBody>
          <a:bodyPr/>
          <a:lstStyle/>
          <a:p>
            <a:endParaRPr lang="en-VN"/>
          </a:p>
        </p:txBody>
      </p:sp>
      <p:sp>
        <p:nvSpPr>
          <p:cNvPr id="4" name="Shape 2"/>
          <p:cNvSpPr/>
          <p:nvPr/>
        </p:nvSpPr>
        <p:spPr>
          <a:xfrm>
            <a:off x="770930" y="2643307"/>
            <a:ext cx="91440" cy="2575798"/>
          </a:xfrm>
          <a:prstGeom prst="roundRect">
            <a:avLst>
              <a:gd name="adj" fmla="val 91163"/>
            </a:avLst>
          </a:prstGeom>
          <a:solidFill>
            <a:srgbClr val="608571"/>
          </a:solidFill>
          <a:ln/>
        </p:spPr>
        <p:txBody>
          <a:bodyPr/>
          <a:lstStyle/>
          <a:p>
            <a:endParaRPr lang="en-VN"/>
          </a:p>
        </p:txBody>
      </p:sp>
      <p:sp>
        <p:nvSpPr>
          <p:cNvPr id="5" name="Text 3"/>
          <p:cNvSpPr/>
          <p:nvPr/>
        </p:nvSpPr>
        <p:spPr>
          <a:xfrm>
            <a:off x="1083588" y="2864525"/>
            <a:ext cx="3676769" cy="372070"/>
          </a:xfrm>
          <a:prstGeom prst="rect">
            <a:avLst/>
          </a:prstGeom>
          <a:noFill/>
          <a:ln/>
        </p:spPr>
        <p:txBody>
          <a:bodyPr wrap="non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Polysomnography (PSG)</a:t>
            </a:r>
            <a:endParaRPr lang="en-US" sz="2300" dirty="0"/>
          </a:p>
        </p:txBody>
      </p:sp>
      <p:sp>
        <p:nvSpPr>
          <p:cNvPr id="6" name="Text 4"/>
          <p:cNvSpPr/>
          <p:nvPr/>
        </p:nvSpPr>
        <p:spPr>
          <a:xfrm>
            <a:off x="1083588" y="3355658"/>
            <a:ext cx="3704273" cy="127015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Tiêu chuẩn vàng với đo đa kênh (EEG, EOG, EMG, ECG, SpO₂, lưu lượng khí). </a:t>
            </a:r>
            <a:r>
              <a:rPr lang="en-US" sz="1550" dirty="0">
                <a:solidFill>
                  <a:srgbClr val="608571"/>
                </a:solidFill>
                <a:latin typeface="Aptos" pitchFamily="34" charset="0"/>
                <a:ea typeface="Aptos" pitchFamily="34" charset="-122"/>
                <a:cs typeface="Aptos" pitchFamily="34" charset="-120"/>
              </a:rPr>
              <a:t>Chi phí 500-1500 USD/lần</a:t>
            </a:r>
            <a:r>
              <a:rPr lang="en-US" sz="1550" dirty="0">
                <a:solidFill>
                  <a:srgbClr val="096130"/>
                </a:solidFill>
                <a:latin typeface="Aptos" pitchFamily="34" charset="0"/>
                <a:ea typeface="Aptos" pitchFamily="34" charset="-122"/>
                <a:cs typeface="Aptos" pitchFamily="34" charset="-120"/>
              </a:rPr>
              <a:t>, hạn chế cơ sở hạ tầng, không thể triển khai đại trà.</a:t>
            </a:r>
            <a:endParaRPr lang="en-US" sz="1550" dirty="0"/>
          </a:p>
        </p:txBody>
      </p:sp>
      <p:sp>
        <p:nvSpPr>
          <p:cNvPr id="7" name="Shape 5"/>
          <p:cNvSpPr/>
          <p:nvPr/>
        </p:nvSpPr>
        <p:spPr>
          <a:xfrm>
            <a:off x="5207437" y="2643307"/>
            <a:ext cx="4215408" cy="2575798"/>
          </a:xfrm>
          <a:prstGeom prst="roundRect">
            <a:avLst>
              <a:gd name="adj" fmla="val 4260"/>
            </a:avLst>
          </a:prstGeom>
          <a:solidFill>
            <a:srgbClr val="FFFFFF"/>
          </a:solidFill>
          <a:ln w="22860">
            <a:solidFill>
              <a:srgbClr val="C7D0CB"/>
            </a:solidFill>
            <a:prstDash val="solid"/>
          </a:ln>
        </p:spPr>
        <p:txBody>
          <a:bodyPr/>
          <a:lstStyle/>
          <a:p>
            <a:endParaRPr lang="en-VN"/>
          </a:p>
        </p:txBody>
      </p:sp>
      <p:sp>
        <p:nvSpPr>
          <p:cNvPr id="8" name="Shape 6"/>
          <p:cNvSpPr/>
          <p:nvPr/>
        </p:nvSpPr>
        <p:spPr>
          <a:xfrm>
            <a:off x="5184577" y="2643307"/>
            <a:ext cx="91440" cy="2575798"/>
          </a:xfrm>
          <a:prstGeom prst="roundRect">
            <a:avLst>
              <a:gd name="adj" fmla="val 91163"/>
            </a:avLst>
          </a:prstGeom>
          <a:solidFill>
            <a:srgbClr val="608571"/>
          </a:solidFill>
          <a:ln/>
        </p:spPr>
        <p:txBody>
          <a:bodyPr/>
          <a:lstStyle/>
          <a:p>
            <a:endParaRPr lang="en-VN"/>
          </a:p>
        </p:txBody>
      </p:sp>
      <p:sp>
        <p:nvSpPr>
          <p:cNvPr id="9" name="Text 7"/>
          <p:cNvSpPr/>
          <p:nvPr/>
        </p:nvSpPr>
        <p:spPr>
          <a:xfrm>
            <a:off x="5497235" y="2864525"/>
            <a:ext cx="3250883" cy="372070"/>
          </a:xfrm>
          <a:prstGeom prst="rect">
            <a:avLst/>
          </a:prstGeom>
          <a:noFill/>
          <a:ln/>
        </p:spPr>
        <p:txBody>
          <a:bodyPr wrap="non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Thời gian chờ kéo dài</a:t>
            </a:r>
            <a:endParaRPr lang="en-US" sz="2300" dirty="0"/>
          </a:p>
        </p:txBody>
      </p:sp>
      <p:sp>
        <p:nvSpPr>
          <p:cNvPr id="10" name="Text 8"/>
          <p:cNvSpPr/>
          <p:nvPr/>
        </p:nvSpPr>
        <p:spPr>
          <a:xfrm>
            <a:off x="5497235" y="3355658"/>
            <a:ext cx="3704392" cy="127015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NHS Anh báo cáo nhiều bệnh nhân chờ &gt;12 tháng để được PSG. Tại các nước đang phát triển, lab PSG hiếm, tập trung ở tuyến trung ương.</a:t>
            </a:r>
            <a:endParaRPr lang="en-US" sz="1550" dirty="0"/>
          </a:p>
        </p:txBody>
      </p:sp>
      <p:sp>
        <p:nvSpPr>
          <p:cNvPr id="11" name="Shape 9"/>
          <p:cNvSpPr/>
          <p:nvPr/>
        </p:nvSpPr>
        <p:spPr>
          <a:xfrm>
            <a:off x="9621203" y="2643307"/>
            <a:ext cx="4215289" cy="2575798"/>
          </a:xfrm>
          <a:prstGeom prst="roundRect">
            <a:avLst>
              <a:gd name="adj" fmla="val 4260"/>
            </a:avLst>
          </a:prstGeom>
          <a:solidFill>
            <a:srgbClr val="FFFFFF"/>
          </a:solidFill>
          <a:ln w="22860">
            <a:solidFill>
              <a:srgbClr val="C7D0CB"/>
            </a:solidFill>
            <a:prstDash val="solid"/>
          </a:ln>
        </p:spPr>
        <p:txBody>
          <a:bodyPr/>
          <a:lstStyle/>
          <a:p>
            <a:endParaRPr lang="en-VN"/>
          </a:p>
        </p:txBody>
      </p:sp>
      <p:sp>
        <p:nvSpPr>
          <p:cNvPr id="12" name="Shape 10"/>
          <p:cNvSpPr/>
          <p:nvPr/>
        </p:nvSpPr>
        <p:spPr>
          <a:xfrm>
            <a:off x="9598343" y="2643307"/>
            <a:ext cx="91440" cy="2575798"/>
          </a:xfrm>
          <a:prstGeom prst="roundRect">
            <a:avLst>
              <a:gd name="adj" fmla="val 91163"/>
            </a:avLst>
          </a:prstGeom>
          <a:solidFill>
            <a:srgbClr val="608571"/>
          </a:solidFill>
          <a:ln/>
        </p:spPr>
        <p:txBody>
          <a:bodyPr/>
          <a:lstStyle/>
          <a:p>
            <a:endParaRPr lang="en-VN"/>
          </a:p>
        </p:txBody>
      </p:sp>
      <p:sp>
        <p:nvSpPr>
          <p:cNvPr id="13" name="Text 11"/>
          <p:cNvSpPr/>
          <p:nvPr/>
        </p:nvSpPr>
        <p:spPr>
          <a:xfrm>
            <a:off x="9911001" y="2864525"/>
            <a:ext cx="3704273" cy="744141"/>
          </a:xfrm>
          <a:prstGeom prst="rect">
            <a:avLst/>
          </a:prstGeom>
          <a:noFill/>
          <a:ln/>
        </p:spPr>
        <p:txBody>
          <a:bodyPr wrap="squar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Thiếu nhân lực chuyên môn</a:t>
            </a:r>
            <a:endParaRPr lang="en-US" sz="2300" dirty="0"/>
          </a:p>
        </p:txBody>
      </p:sp>
      <p:sp>
        <p:nvSpPr>
          <p:cNvPr id="14" name="Text 12"/>
          <p:cNvSpPr/>
          <p:nvPr/>
        </p:nvSpPr>
        <p:spPr>
          <a:xfrm>
            <a:off x="9911001" y="3727728"/>
            <a:ext cx="3704273" cy="127015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Thiếu bác sĩ giấc ngủ, kỹ thuật viên PSG làm tăng chi phí và thời gian chờ. Dẫn đến nhiều bệnh nhân không được chẩn đoán/điều trị kịp thời.</a:t>
            </a:r>
            <a:endParaRPr lang="en-US" sz="1550" dirty="0"/>
          </a:p>
        </p:txBody>
      </p:sp>
      <p:sp>
        <p:nvSpPr>
          <p:cNvPr id="15" name="Shape 13"/>
          <p:cNvSpPr/>
          <p:nvPr/>
        </p:nvSpPr>
        <p:spPr>
          <a:xfrm>
            <a:off x="793790" y="5442347"/>
            <a:ext cx="13042821" cy="1160740"/>
          </a:xfrm>
          <a:prstGeom prst="roundRect">
            <a:avLst>
              <a:gd name="adj" fmla="val 7182"/>
            </a:avLst>
          </a:prstGeom>
          <a:solidFill>
            <a:srgbClr val="FCF2B5"/>
          </a:solidFill>
          <a:ln/>
        </p:spPr>
        <p:txBody>
          <a:bodyPr/>
          <a:lstStyle/>
          <a:p>
            <a:endParaRPr lang="en-VN"/>
          </a:p>
        </p:txBody>
      </p:sp>
      <p:pic>
        <p:nvPicPr>
          <p:cNvPr id="16" name="Image 0" descr="preencoded.png"/>
          <p:cNvPicPr>
            <a:picLocks noChangeAspect="1"/>
          </p:cNvPicPr>
          <p:nvPr/>
        </p:nvPicPr>
        <p:blipFill>
          <a:blip r:embed="rId3"/>
          <a:stretch>
            <a:fillRect/>
          </a:stretch>
        </p:blipFill>
        <p:spPr>
          <a:xfrm>
            <a:off x="992148" y="5737622"/>
            <a:ext cx="248007" cy="198358"/>
          </a:xfrm>
          <a:prstGeom prst="rect">
            <a:avLst/>
          </a:prstGeom>
        </p:spPr>
      </p:pic>
      <p:sp>
        <p:nvSpPr>
          <p:cNvPr id="17" name="Text 14"/>
          <p:cNvSpPr/>
          <p:nvPr/>
        </p:nvSpPr>
        <p:spPr>
          <a:xfrm>
            <a:off x="1438513" y="5690235"/>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Aptos" pitchFamily="34" charset="0"/>
                <a:ea typeface="Aptos" pitchFamily="34" charset="-122"/>
                <a:cs typeface="Aptos" pitchFamily="34" charset="-120"/>
              </a:rPr>
              <a:t>Hệ quả:</a:t>
            </a:r>
            <a:r>
              <a:rPr lang="en-US" sz="1550" dirty="0">
                <a:solidFill>
                  <a:srgbClr val="000000"/>
                </a:solidFill>
                <a:latin typeface="Aptos" pitchFamily="34" charset="0"/>
                <a:ea typeface="Aptos" pitchFamily="34" charset="-122"/>
                <a:cs typeface="Aptos" pitchFamily="34" charset="-120"/>
              </a:rPr>
              <a:t> Nhiều bệnh nhân không được chẩn đoán/điều trị, dẫn tới biến chứng tim mạch-chuyển hóa nặng nề. Cần các công nghệ chi phí thấp, dễ áp dụng tại primary care.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5813" y="540187"/>
            <a:ext cx="9118997" cy="552569"/>
          </a:xfrm>
          <a:prstGeom prst="rect">
            <a:avLst/>
          </a:prstGeom>
          <a:noFill/>
          <a:ln/>
        </p:spPr>
        <p:txBody>
          <a:bodyPr wrap="none" lIns="0" tIns="0" rIns="0" bIns="0" rtlCol="0" anchor="t"/>
          <a:lstStyle/>
          <a:p>
            <a:pPr marL="0" indent="0" algn="l">
              <a:lnSpc>
                <a:spcPts val="4350"/>
              </a:lnSpc>
              <a:buNone/>
            </a:pPr>
            <a:r>
              <a:rPr lang="en-US" sz="3450" b="1" dirty="0">
                <a:solidFill>
                  <a:srgbClr val="064D26"/>
                </a:solidFill>
                <a:latin typeface="Alexandria Bold" pitchFamily="34" charset="0"/>
                <a:ea typeface="Alexandria Bold" pitchFamily="34" charset="-122"/>
                <a:cs typeface="Alexandria Bold" pitchFamily="34" charset="-120"/>
              </a:rPr>
              <a:t>Vai trò của chăm sóc ban đầu trong OSA</a:t>
            </a:r>
            <a:endParaRPr lang="en-US" sz="3450" dirty="0"/>
          </a:p>
        </p:txBody>
      </p:sp>
      <p:sp>
        <p:nvSpPr>
          <p:cNvPr id="3" name="Text 1"/>
          <p:cNvSpPr/>
          <p:nvPr/>
        </p:nvSpPr>
        <p:spPr>
          <a:xfrm>
            <a:off x="785813" y="1534716"/>
            <a:ext cx="4578668" cy="331589"/>
          </a:xfrm>
          <a:prstGeom prst="rect">
            <a:avLst/>
          </a:prstGeom>
          <a:noFill/>
          <a:ln/>
        </p:spPr>
        <p:txBody>
          <a:bodyPr wrap="none" lIns="0" tIns="0" rIns="0" bIns="0" rtlCol="0" anchor="t"/>
          <a:lstStyle/>
          <a:p>
            <a:pPr marL="0" indent="0" algn="l">
              <a:lnSpc>
                <a:spcPts val="2600"/>
              </a:lnSpc>
              <a:buNone/>
            </a:pPr>
            <a:r>
              <a:rPr lang="en-US" sz="2050" b="1" dirty="0">
                <a:solidFill>
                  <a:srgbClr val="064D26"/>
                </a:solidFill>
                <a:latin typeface="Alexandria Bold" pitchFamily="34" charset="0"/>
                <a:ea typeface="Alexandria Bold" pitchFamily="34" charset="-122"/>
                <a:cs typeface="Alexandria Bold" pitchFamily="34" charset="-120"/>
              </a:rPr>
              <a:t>Tuyến đầu quản lý bệnh mạn tính</a:t>
            </a:r>
            <a:endParaRPr lang="en-US" sz="2050" dirty="0"/>
          </a:p>
        </p:txBody>
      </p:sp>
      <p:sp>
        <p:nvSpPr>
          <p:cNvPr id="4" name="Text 2"/>
          <p:cNvSpPr/>
          <p:nvPr/>
        </p:nvSpPr>
        <p:spPr>
          <a:xfrm>
            <a:off x="785813" y="2043113"/>
            <a:ext cx="7662743" cy="565785"/>
          </a:xfrm>
          <a:prstGeom prst="rect">
            <a:avLst/>
          </a:prstGeom>
          <a:noFill/>
          <a:ln/>
        </p:spPr>
        <p:txBody>
          <a:bodyPr wrap="square" lIns="0" tIns="0" rIns="0" bIns="0" rtlCol="0" anchor="t"/>
          <a:lstStyle/>
          <a:p>
            <a:pPr marL="0" indent="0" algn="l">
              <a:lnSpc>
                <a:spcPts val="2200"/>
              </a:lnSpc>
              <a:buNone/>
            </a:pPr>
            <a:r>
              <a:rPr lang="en-US" sz="1350" dirty="0">
                <a:solidFill>
                  <a:srgbClr val="096130"/>
                </a:solidFill>
                <a:latin typeface="Aptos" pitchFamily="34" charset="0"/>
                <a:ea typeface="Aptos" pitchFamily="34" charset="-122"/>
                <a:cs typeface="Aptos" pitchFamily="34" charset="-120"/>
              </a:rPr>
              <a:t>Bác sĩ gia đình thường xuyên tiếp cận bệnh nhân có THA, ĐTĐ, béo phì – đây là nhóm nguy cơ cao của OSA. </a:t>
            </a:r>
            <a:r>
              <a:rPr lang="en-US" sz="1350" dirty="0">
                <a:solidFill>
                  <a:srgbClr val="F44444"/>
                </a:solidFill>
                <a:latin typeface="Aptos" pitchFamily="34" charset="0"/>
                <a:ea typeface="Aptos" pitchFamily="34" charset="-122"/>
                <a:cs typeface="Aptos" pitchFamily="34" charset="-120"/>
              </a:rPr>
              <a:t>Khoảng 70-80% bệnh nhân OSA có ≥1 bệnh lý mạn tính</a:t>
            </a:r>
            <a:r>
              <a:rPr lang="en-US" sz="1350" dirty="0">
                <a:solidFill>
                  <a:srgbClr val="096130"/>
                </a:solidFill>
                <a:latin typeface="Aptos" pitchFamily="34" charset="0"/>
                <a:ea typeface="Aptos" pitchFamily="34" charset="-122"/>
                <a:cs typeface="Aptos" pitchFamily="34" charset="-120"/>
              </a:rPr>
              <a:t>.</a:t>
            </a:r>
            <a:endParaRPr lang="en-US" sz="1350" dirty="0"/>
          </a:p>
        </p:txBody>
      </p:sp>
      <p:sp>
        <p:nvSpPr>
          <p:cNvPr id="5" name="Text 3"/>
          <p:cNvSpPr/>
          <p:nvPr/>
        </p:nvSpPr>
        <p:spPr>
          <a:xfrm>
            <a:off x="785813" y="2785705"/>
            <a:ext cx="3139916" cy="276225"/>
          </a:xfrm>
          <a:prstGeom prst="rect">
            <a:avLst/>
          </a:prstGeom>
          <a:noFill/>
          <a:ln/>
        </p:spPr>
        <p:txBody>
          <a:bodyPr wrap="none" lIns="0" tIns="0" rIns="0" bIns="0" rtlCol="0" anchor="t"/>
          <a:lstStyle/>
          <a:p>
            <a:pPr marL="0" indent="0" algn="l">
              <a:lnSpc>
                <a:spcPts val="2150"/>
              </a:lnSpc>
              <a:buNone/>
            </a:pPr>
            <a:r>
              <a:rPr lang="en-US" sz="1700" b="1" dirty="0">
                <a:solidFill>
                  <a:srgbClr val="064D26"/>
                </a:solidFill>
                <a:latin typeface="Alexandria Bold" pitchFamily="34" charset="0"/>
                <a:ea typeface="Alexandria Bold" pitchFamily="34" charset="-122"/>
                <a:cs typeface="Alexandria Bold" pitchFamily="34" charset="-120"/>
              </a:rPr>
              <a:t>Thực trạng sàng lọc hiện tại</a:t>
            </a:r>
            <a:endParaRPr lang="en-US" sz="1700" dirty="0"/>
          </a:p>
        </p:txBody>
      </p:sp>
      <p:sp>
        <p:nvSpPr>
          <p:cNvPr id="6" name="Text 4"/>
          <p:cNvSpPr/>
          <p:nvPr/>
        </p:nvSpPr>
        <p:spPr>
          <a:xfrm>
            <a:off x="785813" y="3238738"/>
            <a:ext cx="7662743" cy="565785"/>
          </a:xfrm>
          <a:prstGeom prst="rect">
            <a:avLst/>
          </a:prstGeom>
          <a:noFill/>
          <a:ln/>
        </p:spPr>
        <p:txBody>
          <a:bodyPr wrap="square" lIns="0" tIns="0" rIns="0" bIns="0" rtlCol="0" anchor="t"/>
          <a:lstStyle/>
          <a:p>
            <a:pPr marL="0" indent="0" algn="l">
              <a:lnSpc>
                <a:spcPts val="2200"/>
              </a:lnSpc>
              <a:buNone/>
            </a:pPr>
            <a:r>
              <a:rPr lang="en-US" sz="1350" dirty="0">
                <a:solidFill>
                  <a:srgbClr val="096130"/>
                </a:solidFill>
                <a:latin typeface="Aptos" pitchFamily="34" charset="0"/>
                <a:ea typeface="Aptos" pitchFamily="34" charset="-122"/>
                <a:cs typeface="Aptos" pitchFamily="34" charset="-120"/>
              </a:rPr>
              <a:t>Ramachandran (2009) cho thấy chỉ ~20-30% bác sĩ gia đình thường xuyên sàng lọc OSA bằng bảng hỏi. Lý do: thiếu thời gian, thiếu công cụ chuẩn hóa, chưa nhận thức đầy đủ tầm quan trọng.</a:t>
            </a:r>
            <a:endParaRPr lang="en-US" sz="1350" dirty="0"/>
          </a:p>
        </p:txBody>
      </p:sp>
      <p:pic>
        <p:nvPicPr>
          <p:cNvPr id="7" name="Image 0" descr="preencoded.png"/>
          <p:cNvPicPr>
            <a:picLocks noChangeAspect="1"/>
          </p:cNvPicPr>
          <p:nvPr/>
        </p:nvPicPr>
        <p:blipFill>
          <a:blip r:embed="rId3"/>
          <a:stretch>
            <a:fillRect/>
          </a:stretch>
        </p:blipFill>
        <p:spPr>
          <a:xfrm>
            <a:off x="8887420" y="1556742"/>
            <a:ext cx="4468178" cy="4468178"/>
          </a:xfrm>
          <a:prstGeom prst="rect">
            <a:avLst/>
          </a:prstGeom>
        </p:spPr>
      </p:pic>
      <p:sp>
        <p:nvSpPr>
          <p:cNvPr id="8" name="Shape 5"/>
          <p:cNvSpPr/>
          <p:nvPr/>
        </p:nvSpPr>
        <p:spPr>
          <a:xfrm>
            <a:off x="785813" y="6422588"/>
            <a:ext cx="4235053" cy="1316950"/>
          </a:xfrm>
          <a:prstGeom prst="roundRect">
            <a:avLst>
              <a:gd name="adj" fmla="val 5639"/>
            </a:avLst>
          </a:prstGeom>
          <a:solidFill>
            <a:srgbClr val="E1EAE5"/>
          </a:solidFill>
          <a:ln w="7620">
            <a:solidFill>
              <a:srgbClr val="C7D0CB"/>
            </a:solidFill>
            <a:prstDash val="solid"/>
          </a:ln>
        </p:spPr>
        <p:txBody>
          <a:bodyPr/>
          <a:lstStyle/>
          <a:p>
            <a:endParaRPr lang="en-VN"/>
          </a:p>
        </p:txBody>
      </p:sp>
      <p:sp>
        <p:nvSpPr>
          <p:cNvPr id="9" name="Text 6"/>
          <p:cNvSpPr/>
          <p:nvPr/>
        </p:nvSpPr>
        <p:spPr>
          <a:xfrm>
            <a:off x="970240" y="6607016"/>
            <a:ext cx="2210276" cy="276225"/>
          </a:xfrm>
          <a:prstGeom prst="rect">
            <a:avLst/>
          </a:prstGeom>
          <a:noFill/>
          <a:ln/>
        </p:spPr>
        <p:txBody>
          <a:bodyPr wrap="none" lIns="0" tIns="0" rIns="0" bIns="0" rtlCol="0" anchor="t"/>
          <a:lstStyle/>
          <a:p>
            <a:pPr marL="0" indent="0" algn="l">
              <a:lnSpc>
                <a:spcPts val="2150"/>
              </a:lnSpc>
              <a:buNone/>
            </a:pPr>
            <a:r>
              <a:rPr lang="en-US" sz="1700" b="1" dirty="0">
                <a:solidFill>
                  <a:srgbClr val="096130"/>
                </a:solidFill>
                <a:latin typeface="Alexandria Bold" pitchFamily="34" charset="0"/>
                <a:ea typeface="Alexandria Bold" pitchFamily="34" charset="-122"/>
                <a:cs typeface="Alexandria Bold" pitchFamily="34" charset="-120"/>
              </a:rPr>
              <a:t>Cơ hội lồng ghép</a:t>
            </a:r>
            <a:endParaRPr lang="en-US" sz="1700" dirty="0"/>
          </a:p>
        </p:txBody>
      </p:sp>
      <p:sp>
        <p:nvSpPr>
          <p:cNvPr id="10" name="Text 7"/>
          <p:cNvSpPr/>
          <p:nvPr/>
        </p:nvSpPr>
        <p:spPr>
          <a:xfrm>
            <a:off x="970240" y="6989326"/>
            <a:ext cx="3866198" cy="565785"/>
          </a:xfrm>
          <a:prstGeom prst="rect">
            <a:avLst/>
          </a:prstGeom>
          <a:noFill/>
          <a:ln/>
        </p:spPr>
        <p:txBody>
          <a:bodyPr wrap="square" lIns="0" tIns="0" rIns="0" bIns="0" rtlCol="0" anchor="t"/>
          <a:lstStyle/>
          <a:p>
            <a:pPr marL="0" indent="0" algn="l">
              <a:lnSpc>
                <a:spcPts val="2200"/>
              </a:lnSpc>
              <a:buNone/>
            </a:pPr>
            <a:r>
              <a:rPr lang="en-US" sz="1350" dirty="0">
                <a:solidFill>
                  <a:srgbClr val="096130"/>
                </a:solidFill>
                <a:latin typeface="Aptos" pitchFamily="34" charset="0"/>
                <a:ea typeface="Aptos" pitchFamily="34" charset="-122"/>
                <a:cs typeface="Aptos" pitchFamily="34" charset="-120"/>
              </a:rPr>
              <a:t>Tích hợp công cụ sàng lọc (STOP-Bang, NoSAS) vào quy trình khám định kỳ bệnh mạn tính</a:t>
            </a:r>
            <a:endParaRPr lang="en-US" sz="1350" dirty="0"/>
          </a:p>
        </p:txBody>
      </p:sp>
      <p:sp>
        <p:nvSpPr>
          <p:cNvPr id="11" name="Shape 8"/>
          <p:cNvSpPr/>
          <p:nvPr/>
        </p:nvSpPr>
        <p:spPr>
          <a:xfrm>
            <a:off x="5197673" y="6422588"/>
            <a:ext cx="4235053" cy="1316950"/>
          </a:xfrm>
          <a:prstGeom prst="roundRect">
            <a:avLst>
              <a:gd name="adj" fmla="val 5639"/>
            </a:avLst>
          </a:prstGeom>
          <a:solidFill>
            <a:srgbClr val="E1EAE5"/>
          </a:solidFill>
          <a:ln w="7620">
            <a:solidFill>
              <a:srgbClr val="C7D0CB"/>
            </a:solidFill>
            <a:prstDash val="solid"/>
          </a:ln>
        </p:spPr>
        <p:txBody>
          <a:bodyPr/>
          <a:lstStyle/>
          <a:p>
            <a:endParaRPr lang="en-VN"/>
          </a:p>
        </p:txBody>
      </p:sp>
      <p:sp>
        <p:nvSpPr>
          <p:cNvPr id="12" name="Text 9"/>
          <p:cNvSpPr/>
          <p:nvPr/>
        </p:nvSpPr>
        <p:spPr>
          <a:xfrm>
            <a:off x="5382101" y="6607016"/>
            <a:ext cx="2210276" cy="276225"/>
          </a:xfrm>
          <a:prstGeom prst="rect">
            <a:avLst/>
          </a:prstGeom>
          <a:noFill/>
          <a:ln/>
        </p:spPr>
        <p:txBody>
          <a:bodyPr wrap="none" lIns="0" tIns="0" rIns="0" bIns="0" rtlCol="0" anchor="t"/>
          <a:lstStyle/>
          <a:p>
            <a:pPr marL="0" indent="0" algn="l">
              <a:lnSpc>
                <a:spcPts val="2150"/>
              </a:lnSpc>
              <a:buNone/>
            </a:pPr>
            <a:r>
              <a:rPr lang="en-US" sz="1700" b="1" dirty="0">
                <a:solidFill>
                  <a:srgbClr val="096130"/>
                </a:solidFill>
                <a:latin typeface="Alexandria Bold" pitchFamily="34" charset="0"/>
                <a:ea typeface="Alexandria Bold" pitchFamily="34" charset="-122"/>
                <a:cs typeface="Alexandria Bold" pitchFamily="34" charset="-120"/>
              </a:rPr>
              <a:t>Kết hợp công nghệ</a:t>
            </a:r>
            <a:endParaRPr lang="en-US" sz="1700" dirty="0"/>
          </a:p>
        </p:txBody>
      </p:sp>
      <p:sp>
        <p:nvSpPr>
          <p:cNvPr id="13" name="Text 10"/>
          <p:cNvSpPr/>
          <p:nvPr/>
        </p:nvSpPr>
        <p:spPr>
          <a:xfrm>
            <a:off x="5382101" y="6989326"/>
            <a:ext cx="3866198" cy="565785"/>
          </a:xfrm>
          <a:prstGeom prst="rect">
            <a:avLst/>
          </a:prstGeom>
          <a:noFill/>
          <a:ln/>
        </p:spPr>
        <p:txBody>
          <a:bodyPr wrap="square" lIns="0" tIns="0" rIns="0" bIns="0" rtlCol="0" anchor="t"/>
          <a:lstStyle/>
          <a:p>
            <a:pPr marL="0" indent="0" algn="l">
              <a:lnSpc>
                <a:spcPts val="2200"/>
              </a:lnSpc>
              <a:buNone/>
            </a:pPr>
            <a:r>
              <a:rPr lang="en-US" sz="1350" dirty="0">
                <a:solidFill>
                  <a:srgbClr val="096130"/>
                </a:solidFill>
                <a:latin typeface="Aptos" pitchFamily="34" charset="0"/>
                <a:ea typeface="Aptos" pitchFamily="34" charset="-122"/>
                <a:cs typeface="Aptos" pitchFamily="34" charset="-120"/>
              </a:rPr>
              <a:t>Sử dụng oximetry, HSAT, apps để cải thiện phát hiện bệnh nhân nguy cơ cao</a:t>
            </a:r>
            <a:endParaRPr lang="en-US" sz="1350" dirty="0"/>
          </a:p>
        </p:txBody>
      </p:sp>
      <p:sp>
        <p:nvSpPr>
          <p:cNvPr id="14" name="Shape 11"/>
          <p:cNvSpPr/>
          <p:nvPr/>
        </p:nvSpPr>
        <p:spPr>
          <a:xfrm>
            <a:off x="9609534" y="6422588"/>
            <a:ext cx="4235053" cy="1316950"/>
          </a:xfrm>
          <a:prstGeom prst="roundRect">
            <a:avLst>
              <a:gd name="adj" fmla="val 5639"/>
            </a:avLst>
          </a:prstGeom>
          <a:solidFill>
            <a:srgbClr val="E1EAE5"/>
          </a:solidFill>
          <a:ln w="7620">
            <a:solidFill>
              <a:srgbClr val="C7D0CB"/>
            </a:solidFill>
            <a:prstDash val="solid"/>
          </a:ln>
        </p:spPr>
        <p:txBody>
          <a:bodyPr/>
          <a:lstStyle/>
          <a:p>
            <a:endParaRPr lang="en-VN"/>
          </a:p>
        </p:txBody>
      </p:sp>
      <p:sp>
        <p:nvSpPr>
          <p:cNvPr id="15" name="Text 12"/>
          <p:cNvSpPr/>
          <p:nvPr/>
        </p:nvSpPr>
        <p:spPr>
          <a:xfrm>
            <a:off x="9793962" y="6607016"/>
            <a:ext cx="2224921" cy="276225"/>
          </a:xfrm>
          <a:prstGeom prst="rect">
            <a:avLst/>
          </a:prstGeom>
          <a:noFill/>
          <a:ln/>
        </p:spPr>
        <p:txBody>
          <a:bodyPr wrap="none" lIns="0" tIns="0" rIns="0" bIns="0" rtlCol="0" anchor="t"/>
          <a:lstStyle/>
          <a:p>
            <a:pPr marL="0" indent="0" algn="l">
              <a:lnSpc>
                <a:spcPts val="2150"/>
              </a:lnSpc>
              <a:buNone/>
            </a:pPr>
            <a:r>
              <a:rPr lang="en-US" sz="1700" b="1" dirty="0">
                <a:solidFill>
                  <a:srgbClr val="096130"/>
                </a:solidFill>
                <a:latin typeface="Alexandria Bold" pitchFamily="34" charset="0"/>
                <a:ea typeface="Alexandria Bold" pitchFamily="34" charset="-122"/>
                <a:cs typeface="Alexandria Bold" pitchFamily="34" charset="-120"/>
              </a:rPr>
              <a:t>Mối quan hệ lâu dài</a:t>
            </a:r>
            <a:endParaRPr lang="en-US" sz="1700" dirty="0"/>
          </a:p>
        </p:txBody>
      </p:sp>
      <p:sp>
        <p:nvSpPr>
          <p:cNvPr id="16" name="Text 13"/>
          <p:cNvSpPr/>
          <p:nvPr/>
        </p:nvSpPr>
        <p:spPr>
          <a:xfrm>
            <a:off x="9793962" y="6989326"/>
            <a:ext cx="3866198" cy="565785"/>
          </a:xfrm>
          <a:prstGeom prst="rect">
            <a:avLst/>
          </a:prstGeom>
          <a:noFill/>
          <a:ln/>
        </p:spPr>
        <p:txBody>
          <a:bodyPr wrap="square" lIns="0" tIns="0" rIns="0" bIns="0" rtlCol="0" anchor="t"/>
          <a:lstStyle/>
          <a:p>
            <a:pPr marL="0" indent="0" algn="l">
              <a:lnSpc>
                <a:spcPts val="2200"/>
              </a:lnSpc>
              <a:buNone/>
            </a:pPr>
            <a:r>
              <a:rPr lang="en-US" sz="1350" dirty="0">
                <a:solidFill>
                  <a:srgbClr val="096130"/>
                </a:solidFill>
                <a:latin typeface="Aptos" pitchFamily="34" charset="0"/>
                <a:ea typeface="Aptos" pitchFamily="34" charset="-122"/>
                <a:cs typeface="Aptos" pitchFamily="34" charset="-120"/>
              </a:rPr>
              <a:t>Primary care là nơi lý tưởng vì bệnh nhân có quan hệ tin cậy và thường xuyên tái khám</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899761"/>
            <a:ext cx="5586055" cy="620078"/>
          </a:xfrm>
          <a:prstGeom prst="rect">
            <a:avLst/>
          </a:prstGeom>
          <a:noFill/>
          <a:ln/>
        </p:spPr>
        <p:txBody>
          <a:bodyPr wrap="none" lIns="0" tIns="0" rIns="0" bIns="0" rtlCol="0" anchor="t"/>
          <a:lstStyle/>
          <a:p>
            <a:pPr marL="0" indent="0" algn="l">
              <a:lnSpc>
                <a:spcPts val="4850"/>
              </a:lnSpc>
              <a:buNone/>
            </a:pPr>
            <a:r>
              <a:rPr lang="en-US" sz="3900" b="1" dirty="0">
                <a:solidFill>
                  <a:srgbClr val="064D26"/>
                </a:solidFill>
                <a:latin typeface="Alexandria Bold" pitchFamily="34" charset="0"/>
                <a:ea typeface="Alexandria Bold" pitchFamily="34" charset="-122"/>
                <a:cs typeface="Alexandria Bold" pitchFamily="34" charset="-120"/>
              </a:rPr>
              <a:t>Mục tiêu bài trình bày</a:t>
            </a:r>
            <a:endParaRPr lang="en-US" sz="3900" dirty="0"/>
          </a:p>
        </p:txBody>
      </p:sp>
      <p:sp>
        <p:nvSpPr>
          <p:cNvPr id="3" name="Shape 1"/>
          <p:cNvSpPr/>
          <p:nvPr/>
        </p:nvSpPr>
        <p:spPr>
          <a:xfrm>
            <a:off x="793790" y="2916674"/>
            <a:ext cx="446484" cy="446484"/>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4" name="Text 2"/>
          <p:cNvSpPr/>
          <p:nvPr/>
        </p:nvSpPr>
        <p:spPr>
          <a:xfrm>
            <a:off x="868204" y="2953881"/>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096130"/>
                </a:solidFill>
                <a:latin typeface="Alexandria Bold" pitchFamily="34" charset="0"/>
                <a:ea typeface="Alexandria Bold" pitchFamily="34" charset="-122"/>
                <a:cs typeface="Alexandria Bold" pitchFamily="34" charset="-120"/>
              </a:rPr>
              <a:t>1</a:t>
            </a:r>
            <a:endParaRPr lang="en-US" sz="2300" dirty="0"/>
          </a:p>
        </p:txBody>
      </p:sp>
      <p:sp>
        <p:nvSpPr>
          <p:cNvPr id="5" name="Text 3"/>
          <p:cNvSpPr/>
          <p:nvPr/>
        </p:nvSpPr>
        <p:spPr>
          <a:xfrm>
            <a:off x="1438632" y="2953822"/>
            <a:ext cx="3537347" cy="744141"/>
          </a:xfrm>
          <a:prstGeom prst="rect">
            <a:avLst/>
          </a:prstGeom>
          <a:noFill/>
          <a:ln/>
        </p:spPr>
        <p:txBody>
          <a:bodyPr wrap="squar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Tổng quan gánh nặng OSA</a:t>
            </a:r>
            <a:endParaRPr lang="en-US" sz="2300" dirty="0"/>
          </a:p>
        </p:txBody>
      </p:sp>
      <p:sp>
        <p:nvSpPr>
          <p:cNvPr id="6" name="Text 4"/>
          <p:cNvSpPr/>
          <p:nvPr/>
        </p:nvSpPr>
        <p:spPr>
          <a:xfrm>
            <a:off x="1438632" y="3817025"/>
            <a:ext cx="3537347" cy="95261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Dịch tễ học, biến chứng tim mạch-chuyển hóa, khoảng trống chẩn đoán trong hệ thống y tế hiện tại</a:t>
            </a:r>
            <a:endParaRPr lang="en-US" sz="1550" dirty="0"/>
          </a:p>
        </p:txBody>
      </p:sp>
      <p:sp>
        <p:nvSpPr>
          <p:cNvPr id="7" name="Shape 5"/>
          <p:cNvSpPr/>
          <p:nvPr/>
        </p:nvSpPr>
        <p:spPr>
          <a:xfrm>
            <a:off x="5223986" y="2916674"/>
            <a:ext cx="446484" cy="446484"/>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8" name="Text 6"/>
          <p:cNvSpPr/>
          <p:nvPr/>
        </p:nvSpPr>
        <p:spPr>
          <a:xfrm>
            <a:off x="5298400" y="2953881"/>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096130"/>
                </a:solidFill>
                <a:latin typeface="Alexandria Bold" pitchFamily="34" charset="0"/>
                <a:ea typeface="Alexandria Bold" pitchFamily="34" charset="-122"/>
                <a:cs typeface="Alexandria Bold" pitchFamily="34" charset="-120"/>
              </a:rPr>
              <a:t>2</a:t>
            </a:r>
            <a:endParaRPr lang="en-US" sz="2300" dirty="0"/>
          </a:p>
        </p:txBody>
      </p:sp>
      <p:sp>
        <p:nvSpPr>
          <p:cNvPr id="9" name="Text 7"/>
          <p:cNvSpPr/>
          <p:nvPr/>
        </p:nvSpPr>
        <p:spPr>
          <a:xfrm>
            <a:off x="5868829" y="2953822"/>
            <a:ext cx="3537466" cy="744141"/>
          </a:xfrm>
          <a:prstGeom prst="rect">
            <a:avLst/>
          </a:prstGeom>
          <a:noFill/>
          <a:ln/>
        </p:spPr>
        <p:txBody>
          <a:bodyPr wrap="squar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Giới thiệu công nghệ tầm soát mới</a:t>
            </a:r>
            <a:endParaRPr lang="en-US" sz="2300" dirty="0"/>
          </a:p>
        </p:txBody>
      </p:sp>
      <p:sp>
        <p:nvSpPr>
          <p:cNvPr id="10" name="Text 8"/>
          <p:cNvSpPr/>
          <p:nvPr/>
        </p:nvSpPr>
        <p:spPr>
          <a:xfrm>
            <a:off x="5868829" y="3817025"/>
            <a:ext cx="3537466" cy="95261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Bảng hỏi, oximetry, HSAT, AI, apps di động, telehealth và các ứng dụng trong thực hành lâm sàng</a:t>
            </a:r>
            <a:endParaRPr lang="en-US" sz="1550" dirty="0"/>
          </a:p>
        </p:txBody>
      </p:sp>
      <p:sp>
        <p:nvSpPr>
          <p:cNvPr id="11" name="Shape 9"/>
          <p:cNvSpPr/>
          <p:nvPr/>
        </p:nvSpPr>
        <p:spPr>
          <a:xfrm>
            <a:off x="9654302" y="2916674"/>
            <a:ext cx="446484" cy="446484"/>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12" name="Text 10"/>
          <p:cNvSpPr/>
          <p:nvPr/>
        </p:nvSpPr>
        <p:spPr>
          <a:xfrm>
            <a:off x="9728716" y="2953881"/>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096130"/>
                </a:solidFill>
                <a:latin typeface="Alexandria Bold" pitchFamily="34" charset="0"/>
                <a:ea typeface="Alexandria Bold" pitchFamily="34" charset="-122"/>
                <a:cs typeface="Alexandria Bold" pitchFamily="34" charset="-120"/>
              </a:rPr>
              <a:t>3</a:t>
            </a:r>
            <a:endParaRPr lang="en-US" sz="2300" dirty="0"/>
          </a:p>
        </p:txBody>
      </p:sp>
      <p:sp>
        <p:nvSpPr>
          <p:cNvPr id="13" name="Text 11"/>
          <p:cNvSpPr/>
          <p:nvPr/>
        </p:nvSpPr>
        <p:spPr>
          <a:xfrm>
            <a:off x="10299144" y="2953822"/>
            <a:ext cx="3537466" cy="744141"/>
          </a:xfrm>
          <a:prstGeom prst="rect">
            <a:avLst/>
          </a:prstGeom>
          <a:noFill/>
          <a:ln/>
        </p:spPr>
        <p:txBody>
          <a:bodyPr wrap="squar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Tóm tắt bằng chứng khoa học</a:t>
            </a:r>
            <a:endParaRPr lang="en-US" sz="2300" dirty="0"/>
          </a:p>
        </p:txBody>
      </p:sp>
      <p:sp>
        <p:nvSpPr>
          <p:cNvPr id="14" name="Text 12"/>
          <p:cNvSpPr/>
          <p:nvPr/>
        </p:nvSpPr>
        <p:spPr>
          <a:xfrm>
            <a:off x="10299144" y="3817025"/>
            <a:ext cx="3537466" cy="95261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RCT (JAMA 2013, BMJ Open 2024), meta-analyses, các dịch vụ cộng đồng đã triển khai thành công</a:t>
            </a:r>
            <a:endParaRPr lang="en-US" sz="1550" dirty="0"/>
          </a:p>
        </p:txBody>
      </p:sp>
      <p:sp>
        <p:nvSpPr>
          <p:cNvPr id="15" name="Shape 13"/>
          <p:cNvSpPr/>
          <p:nvPr/>
        </p:nvSpPr>
        <p:spPr>
          <a:xfrm>
            <a:off x="793790" y="5166479"/>
            <a:ext cx="446484" cy="446484"/>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16" name="Text 14"/>
          <p:cNvSpPr/>
          <p:nvPr/>
        </p:nvSpPr>
        <p:spPr>
          <a:xfrm>
            <a:off x="868204" y="5203686"/>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096130"/>
                </a:solidFill>
                <a:latin typeface="Alexandria Bold" pitchFamily="34" charset="0"/>
                <a:ea typeface="Alexandria Bold" pitchFamily="34" charset="-122"/>
                <a:cs typeface="Alexandria Bold" pitchFamily="34" charset="-120"/>
              </a:rPr>
              <a:t>4</a:t>
            </a:r>
            <a:endParaRPr lang="en-US" sz="2300" dirty="0"/>
          </a:p>
        </p:txBody>
      </p:sp>
      <p:sp>
        <p:nvSpPr>
          <p:cNvPr id="17" name="Text 15"/>
          <p:cNvSpPr/>
          <p:nvPr/>
        </p:nvSpPr>
        <p:spPr>
          <a:xfrm>
            <a:off x="1438632" y="5203627"/>
            <a:ext cx="4086701" cy="372070"/>
          </a:xfrm>
          <a:prstGeom prst="rect">
            <a:avLst/>
          </a:prstGeom>
          <a:noFill/>
          <a:ln/>
        </p:spPr>
        <p:txBody>
          <a:bodyPr wrap="non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Đề xuất mô hình triển khai</a:t>
            </a:r>
            <a:endParaRPr lang="en-US" sz="2300" dirty="0"/>
          </a:p>
        </p:txBody>
      </p:sp>
      <p:sp>
        <p:nvSpPr>
          <p:cNvPr id="18" name="Text 16"/>
          <p:cNvSpPr/>
          <p:nvPr/>
        </p:nvSpPr>
        <p:spPr>
          <a:xfrm>
            <a:off x="1438632" y="5694759"/>
            <a:ext cx="5752505" cy="63507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Áp dụng vào bối cảnh Việt Nam, nơi nguồn lực hạn chế nhưng nhu cầu chăm sóc y tế cao</a:t>
            </a:r>
            <a:endParaRPr lang="en-US" sz="1550" dirty="0"/>
          </a:p>
        </p:txBody>
      </p:sp>
      <p:sp>
        <p:nvSpPr>
          <p:cNvPr id="19" name="Shape 17"/>
          <p:cNvSpPr/>
          <p:nvPr/>
        </p:nvSpPr>
        <p:spPr>
          <a:xfrm>
            <a:off x="7439144" y="5166479"/>
            <a:ext cx="446484" cy="446484"/>
          </a:xfrm>
          <a:prstGeom prst="roundRect">
            <a:avLst>
              <a:gd name="adj" fmla="val 18670"/>
            </a:avLst>
          </a:prstGeom>
          <a:solidFill>
            <a:srgbClr val="E1EAE5"/>
          </a:solidFill>
          <a:ln w="7620">
            <a:solidFill>
              <a:srgbClr val="C7D0CB"/>
            </a:solidFill>
            <a:prstDash val="solid"/>
          </a:ln>
        </p:spPr>
        <p:txBody>
          <a:bodyPr/>
          <a:lstStyle/>
          <a:p>
            <a:endParaRPr lang="en-VN"/>
          </a:p>
        </p:txBody>
      </p:sp>
      <p:sp>
        <p:nvSpPr>
          <p:cNvPr id="20" name="Text 18"/>
          <p:cNvSpPr/>
          <p:nvPr/>
        </p:nvSpPr>
        <p:spPr>
          <a:xfrm>
            <a:off x="7513558" y="5203686"/>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096130"/>
                </a:solidFill>
                <a:latin typeface="Alexandria Bold" pitchFamily="34" charset="0"/>
                <a:ea typeface="Alexandria Bold" pitchFamily="34" charset="-122"/>
                <a:cs typeface="Alexandria Bold" pitchFamily="34" charset="-120"/>
              </a:rPr>
              <a:t>5</a:t>
            </a:r>
            <a:endParaRPr lang="en-US" sz="2300" dirty="0"/>
          </a:p>
        </p:txBody>
      </p:sp>
      <p:sp>
        <p:nvSpPr>
          <p:cNvPr id="21" name="Text 19"/>
          <p:cNvSpPr/>
          <p:nvPr/>
        </p:nvSpPr>
        <p:spPr>
          <a:xfrm>
            <a:off x="8083987" y="5203627"/>
            <a:ext cx="4534495" cy="372070"/>
          </a:xfrm>
          <a:prstGeom prst="rect">
            <a:avLst/>
          </a:prstGeom>
          <a:noFill/>
          <a:ln/>
        </p:spPr>
        <p:txBody>
          <a:bodyPr wrap="none" lIns="0" tIns="0" rIns="0" bIns="0" rtlCol="0" anchor="t"/>
          <a:lstStyle/>
          <a:p>
            <a:pPr marL="0" indent="0" algn="l">
              <a:lnSpc>
                <a:spcPts val="2900"/>
              </a:lnSpc>
              <a:buNone/>
            </a:pPr>
            <a:r>
              <a:rPr lang="en-US" sz="2300" b="1" dirty="0">
                <a:solidFill>
                  <a:srgbClr val="096130"/>
                </a:solidFill>
                <a:latin typeface="Alexandria Bold" pitchFamily="34" charset="0"/>
                <a:ea typeface="Alexandria Bold" pitchFamily="34" charset="-122"/>
                <a:cs typeface="Alexandria Bold" pitchFamily="34" charset="-120"/>
              </a:rPr>
              <a:t>Thảo luận cơ hội &amp; thách thức</a:t>
            </a:r>
            <a:endParaRPr lang="en-US" sz="2300" dirty="0"/>
          </a:p>
        </p:txBody>
      </p:sp>
      <p:sp>
        <p:nvSpPr>
          <p:cNvPr id="22" name="Text 20"/>
          <p:cNvSpPr/>
          <p:nvPr/>
        </p:nvSpPr>
        <p:spPr>
          <a:xfrm>
            <a:off x="8083987" y="5694759"/>
            <a:ext cx="5752624" cy="635079"/>
          </a:xfrm>
          <a:prstGeom prst="rect">
            <a:avLst/>
          </a:prstGeom>
          <a:noFill/>
          <a:ln/>
        </p:spPr>
        <p:txBody>
          <a:bodyPr wrap="square" lIns="0" tIns="0" rIns="0" bIns="0" rtlCol="0" anchor="t"/>
          <a:lstStyle/>
          <a:p>
            <a:pPr marL="0" indent="0" algn="l">
              <a:lnSpc>
                <a:spcPts val="2500"/>
              </a:lnSpc>
              <a:buNone/>
            </a:pPr>
            <a:r>
              <a:rPr lang="en-US" sz="1550" dirty="0">
                <a:solidFill>
                  <a:srgbClr val="096130"/>
                </a:solidFill>
                <a:latin typeface="Aptos" pitchFamily="34" charset="0"/>
                <a:ea typeface="Aptos" pitchFamily="34" charset="-122"/>
                <a:cs typeface="Aptos" pitchFamily="34" charset="-120"/>
              </a:rPr>
              <a:t>Chi phí, đào tạo, chuẩn hóa quy trình, nghiên cứu bổ sung cần thiết trong tương lai</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86527" y="540782"/>
            <a:ext cx="6836331" cy="522327"/>
          </a:xfrm>
          <a:prstGeom prst="rect">
            <a:avLst/>
          </a:prstGeom>
          <a:noFill/>
          <a:ln/>
        </p:spPr>
        <p:txBody>
          <a:bodyPr wrap="none" lIns="0" tIns="0" rIns="0" bIns="0" rtlCol="0" anchor="t"/>
          <a:lstStyle/>
          <a:p>
            <a:pPr marL="0" indent="0" algn="l">
              <a:lnSpc>
                <a:spcPts val="4100"/>
              </a:lnSpc>
              <a:buNone/>
            </a:pPr>
            <a:r>
              <a:rPr lang="en-US" sz="3250" b="1" dirty="0">
                <a:solidFill>
                  <a:srgbClr val="064D26"/>
                </a:solidFill>
                <a:latin typeface="Alexandria Bold" pitchFamily="34" charset="0"/>
                <a:ea typeface="Alexandria Bold" pitchFamily="34" charset="-122"/>
                <a:cs typeface="Alexandria Bold" pitchFamily="34" charset="-120"/>
              </a:rPr>
              <a:t>Khung công nghệ tầm soát OSA</a:t>
            </a:r>
            <a:endParaRPr lang="en-US" sz="3250" dirty="0"/>
          </a:p>
        </p:txBody>
      </p:sp>
      <p:sp>
        <p:nvSpPr>
          <p:cNvPr id="3" name="Text 1"/>
          <p:cNvSpPr/>
          <p:nvPr/>
        </p:nvSpPr>
        <p:spPr>
          <a:xfrm>
            <a:off x="3032879" y="1790819"/>
            <a:ext cx="2089428" cy="261104"/>
          </a:xfrm>
          <a:prstGeom prst="rect">
            <a:avLst/>
          </a:prstGeom>
          <a:noFill/>
          <a:ln/>
        </p:spPr>
        <p:txBody>
          <a:bodyPr wrap="none" lIns="0" tIns="0" rIns="0" bIns="0" rtlCol="0" anchor="t"/>
          <a:lstStyle/>
          <a:p>
            <a:pPr marL="0" indent="0" algn="r">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Bảng hỏi lâm sàng</a:t>
            </a:r>
            <a:endParaRPr lang="en-US" sz="1600" dirty="0"/>
          </a:p>
        </p:txBody>
      </p:sp>
      <p:sp>
        <p:nvSpPr>
          <p:cNvPr id="4" name="Text 2"/>
          <p:cNvSpPr/>
          <p:nvPr/>
        </p:nvSpPr>
        <p:spPr>
          <a:xfrm>
            <a:off x="786527" y="2152174"/>
            <a:ext cx="4335780" cy="534829"/>
          </a:xfrm>
          <a:prstGeom prst="rect">
            <a:avLst/>
          </a:prstGeom>
          <a:noFill/>
          <a:ln/>
        </p:spPr>
        <p:txBody>
          <a:bodyPr wrap="square" lIns="0" tIns="0" rIns="0" bIns="0" rtlCol="0" anchor="t"/>
          <a:lstStyle/>
          <a:p>
            <a:pPr marL="0" indent="0" algn="r">
              <a:lnSpc>
                <a:spcPts val="2100"/>
              </a:lnSpc>
              <a:buNone/>
            </a:pPr>
            <a:r>
              <a:rPr lang="en-US" sz="1300" dirty="0">
                <a:solidFill>
                  <a:srgbClr val="096130"/>
                </a:solidFill>
                <a:latin typeface="Aptos" pitchFamily="34" charset="0"/>
                <a:ea typeface="Aptos" pitchFamily="34" charset="-122"/>
                <a:cs typeface="Aptos" pitchFamily="34" charset="-120"/>
              </a:rPr>
              <a:t>STOP-Bang, NoSAS – công cụ đơn giản, dễ triển khai, chi phí thấp</a:t>
            </a:r>
            <a:endParaRPr lang="en-US" sz="1300" dirty="0"/>
          </a:p>
        </p:txBody>
      </p:sp>
      <p:pic>
        <p:nvPicPr>
          <p:cNvPr id="5" name="Image 0" descr="preencoded.png"/>
          <p:cNvPicPr>
            <a:picLocks noChangeAspect="1"/>
          </p:cNvPicPr>
          <p:nvPr/>
        </p:nvPicPr>
        <p:blipFill>
          <a:blip r:embed="rId3"/>
          <a:stretch>
            <a:fillRect/>
          </a:stretch>
        </p:blipFill>
        <p:spPr>
          <a:xfrm>
            <a:off x="5372933" y="1397318"/>
            <a:ext cx="3884533" cy="3884533"/>
          </a:xfrm>
          <a:prstGeom prst="rect">
            <a:avLst/>
          </a:prstGeom>
        </p:spPr>
      </p:pic>
      <p:pic>
        <p:nvPicPr>
          <p:cNvPr id="6" name="Image 1" descr="preencoded.png"/>
          <p:cNvPicPr>
            <a:picLocks noChangeAspect="1"/>
          </p:cNvPicPr>
          <p:nvPr/>
        </p:nvPicPr>
        <p:blipFill>
          <a:blip r:embed="rId4"/>
          <a:stretch>
            <a:fillRect/>
          </a:stretch>
        </p:blipFill>
        <p:spPr>
          <a:xfrm>
            <a:off x="6090106" y="2384167"/>
            <a:ext cx="250031" cy="312539"/>
          </a:xfrm>
          <a:prstGeom prst="rect">
            <a:avLst/>
          </a:prstGeom>
        </p:spPr>
      </p:pic>
      <p:sp>
        <p:nvSpPr>
          <p:cNvPr id="7" name="Text 3"/>
          <p:cNvSpPr/>
          <p:nvPr/>
        </p:nvSpPr>
        <p:spPr>
          <a:xfrm>
            <a:off x="9508093" y="1602224"/>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Oximetry &amp; AI</a:t>
            </a:r>
            <a:endParaRPr lang="en-US" sz="1600" dirty="0"/>
          </a:p>
        </p:txBody>
      </p:sp>
      <p:sp>
        <p:nvSpPr>
          <p:cNvPr id="8" name="Text 4"/>
          <p:cNvSpPr/>
          <p:nvPr/>
        </p:nvSpPr>
        <p:spPr>
          <a:xfrm>
            <a:off x="9508093" y="1963579"/>
            <a:ext cx="4335780" cy="267414"/>
          </a:xfrm>
          <a:prstGeom prst="rect">
            <a:avLst/>
          </a:prstGeom>
          <a:noFill/>
          <a:ln/>
        </p:spPr>
        <p:txBody>
          <a:bodyPr wrap="non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Phân tích SpO₂ qua đêm bằng thuật toán machine learning</a:t>
            </a:r>
            <a:endParaRPr lang="en-US" sz="1300" dirty="0"/>
          </a:p>
        </p:txBody>
      </p:sp>
      <p:pic>
        <p:nvPicPr>
          <p:cNvPr id="9" name="Image 2" descr="preencoded.png"/>
          <p:cNvPicPr>
            <a:picLocks noChangeAspect="1"/>
          </p:cNvPicPr>
          <p:nvPr/>
        </p:nvPicPr>
        <p:blipFill>
          <a:blip r:embed="rId5"/>
          <a:stretch>
            <a:fillRect/>
          </a:stretch>
        </p:blipFill>
        <p:spPr>
          <a:xfrm>
            <a:off x="5372933" y="1397318"/>
            <a:ext cx="3884533" cy="3884533"/>
          </a:xfrm>
          <a:prstGeom prst="rect">
            <a:avLst/>
          </a:prstGeom>
        </p:spPr>
      </p:pic>
      <p:pic>
        <p:nvPicPr>
          <p:cNvPr id="10" name="Image 3" descr="preencoded.png"/>
          <p:cNvPicPr>
            <a:picLocks noChangeAspect="1"/>
          </p:cNvPicPr>
          <p:nvPr/>
        </p:nvPicPr>
        <p:blipFill>
          <a:blip r:embed="rId6"/>
          <a:stretch>
            <a:fillRect/>
          </a:stretch>
        </p:blipFill>
        <p:spPr>
          <a:xfrm>
            <a:off x="7610177" y="1890177"/>
            <a:ext cx="250031" cy="312539"/>
          </a:xfrm>
          <a:prstGeom prst="rect">
            <a:avLst/>
          </a:prstGeom>
        </p:spPr>
      </p:pic>
      <p:sp>
        <p:nvSpPr>
          <p:cNvPr id="11" name="Text 5"/>
          <p:cNvSpPr/>
          <p:nvPr/>
        </p:nvSpPr>
        <p:spPr>
          <a:xfrm>
            <a:off x="9591675" y="2891433"/>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HSAT</a:t>
            </a:r>
            <a:endParaRPr lang="en-US" sz="1600" dirty="0"/>
          </a:p>
        </p:txBody>
      </p:sp>
      <p:sp>
        <p:nvSpPr>
          <p:cNvPr id="12" name="Text 6"/>
          <p:cNvSpPr/>
          <p:nvPr/>
        </p:nvSpPr>
        <p:spPr>
          <a:xfrm>
            <a:off x="9591675" y="3252787"/>
            <a:ext cx="4252198" cy="267414"/>
          </a:xfrm>
          <a:prstGeom prst="rect">
            <a:avLst/>
          </a:prstGeom>
          <a:noFill/>
          <a:ln/>
        </p:spPr>
        <p:txBody>
          <a:bodyPr wrap="non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Thiết bị cầm tay, patch, wearable cho chẩn đoán tại nhà</a:t>
            </a:r>
            <a:endParaRPr lang="en-US" sz="1300" dirty="0"/>
          </a:p>
        </p:txBody>
      </p:sp>
      <p:pic>
        <p:nvPicPr>
          <p:cNvPr id="13" name="Image 4" descr="preencoded.png"/>
          <p:cNvPicPr>
            <a:picLocks noChangeAspect="1"/>
          </p:cNvPicPr>
          <p:nvPr/>
        </p:nvPicPr>
        <p:blipFill>
          <a:blip r:embed="rId7"/>
          <a:stretch>
            <a:fillRect/>
          </a:stretch>
        </p:blipFill>
        <p:spPr>
          <a:xfrm>
            <a:off x="5372933" y="1397318"/>
            <a:ext cx="3884533" cy="3884533"/>
          </a:xfrm>
          <a:prstGeom prst="rect">
            <a:avLst/>
          </a:prstGeom>
        </p:spPr>
      </p:pic>
      <p:pic>
        <p:nvPicPr>
          <p:cNvPr id="14" name="Image 5" descr="preencoded.png"/>
          <p:cNvPicPr>
            <a:picLocks noChangeAspect="1"/>
          </p:cNvPicPr>
          <p:nvPr/>
        </p:nvPicPr>
        <p:blipFill>
          <a:blip r:embed="rId8"/>
          <a:stretch>
            <a:fillRect/>
          </a:stretch>
        </p:blipFill>
        <p:spPr>
          <a:xfrm>
            <a:off x="8549700" y="3183315"/>
            <a:ext cx="250031" cy="312539"/>
          </a:xfrm>
          <a:prstGeom prst="rect">
            <a:avLst/>
          </a:prstGeom>
        </p:spPr>
      </p:pic>
      <p:sp>
        <p:nvSpPr>
          <p:cNvPr id="15" name="Text 7"/>
          <p:cNvSpPr/>
          <p:nvPr/>
        </p:nvSpPr>
        <p:spPr>
          <a:xfrm>
            <a:off x="9508093" y="4180642"/>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Apps di động</a:t>
            </a:r>
            <a:endParaRPr lang="en-US" sz="1600" dirty="0"/>
          </a:p>
        </p:txBody>
      </p:sp>
      <p:sp>
        <p:nvSpPr>
          <p:cNvPr id="16" name="Text 8"/>
          <p:cNvSpPr/>
          <p:nvPr/>
        </p:nvSpPr>
        <p:spPr>
          <a:xfrm>
            <a:off x="9508093" y="4541996"/>
            <a:ext cx="4335780" cy="534829"/>
          </a:xfrm>
          <a:prstGeom prst="rect">
            <a:avLst/>
          </a:prstGeom>
          <a:noFill/>
          <a:ln/>
        </p:spPr>
        <p:txBody>
          <a:bodyPr wrap="squar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Smartphone acoustic, đồng hồ thông minh, wearable consumer</a:t>
            </a:r>
            <a:endParaRPr lang="en-US" sz="1300" dirty="0"/>
          </a:p>
        </p:txBody>
      </p:sp>
      <p:pic>
        <p:nvPicPr>
          <p:cNvPr id="17" name="Image 6" descr="preencoded.png"/>
          <p:cNvPicPr>
            <a:picLocks noChangeAspect="1"/>
          </p:cNvPicPr>
          <p:nvPr/>
        </p:nvPicPr>
        <p:blipFill>
          <a:blip r:embed="rId9"/>
          <a:stretch>
            <a:fillRect/>
          </a:stretch>
        </p:blipFill>
        <p:spPr>
          <a:xfrm>
            <a:off x="5372933" y="1397318"/>
            <a:ext cx="3884533" cy="3884533"/>
          </a:xfrm>
          <a:prstGeom prst="rect">
            <a:avLst/>
          </a:prstGeom>
        </p:spPr>
      </p:pic>
      <p:pic>
        <p:nvPicPr>
          <p:cNvPr id="18" name="Image 7" descr="preencoded.png"/>
          <p:cNvPicPr>
            <a:picLocks noChangeAspect="1"/>
          </p:cNvPicPr>
          <p:nvPr/>
        </p:nvPicPr>
        <p:blipFill>
          <a:blip r:embed="rId10"/>
          <a:stretch>
            <a:fillRect/>
          </a:stretch>
        </p:blipFill>
        <p:spPr>
          <a:xfrm>
            <a:off x="7610177" y="4476333"/>
            <a:ext cx="250031" cy="312539"/>
          </a:xfrm>
          <a:prstGeom prst="rect">
            <a:avLst/>
          </a:prstGeom>
        </p:spPr>
      </p:pic>
      <p:sp>
        <p:nvSpPr>
          <p:cNvPr id="19" name="Text 9"/>
          <p:cNvSpPr/>
          <p:nvPr/>
        </p:nvSpPr>
        <p:spPr>
          <a:xfrm>
            <a:off x="3032879" y="3992047"/>
            <a:ext cx="2089428" cy="261104"/>
          </a:xfrm>
          <a:prstGeom prst="rect">
            <a:avLst/>
          </a:prstGeom>
          <a:noFill/>
          <a:ln/>
        </p:spPr>
        <p:txBody>
          <a:bodyPr wrap="none" lIns="0" tIns="0" rIns="0" bIns="0" rtlCol="0" anchor="t"/>
          <a:lstStyle/>
          <a:p>
            <a:pPr marL="0" indent="0" algn="r">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Telehealth</a:t>
            </a:r>
            <a:endParaRPr lang="en-US" sz="1600" dirty="0"/>
          </a:p>
        </p:txBody>
      </p:sp>
      <p:sp>
        <p:nvSpPr>
          <p:cNvPr id="20" name="Text 10"/>
          <p:cNvSpPr/>
          <p:nvPr/>
        </p:nvSpPr>
        <p:spPr>
          <a:xfrm>
            <a:off x="786527" y="4353401"/>
            <a:ext cx="4335780" cy="267414"/>
          </a:xfrm>
          <a:prstGeom prst="rect">
            <a:avLst/>
          </a:prstGeom>
          <a:noFill/>
          <a:ln/>
        </p:spPr>
        <p:txBody>
          <a:bodyPr wrap="none" lIns="0" tIns="0" rIns="0" bIns="0" rtlCol="0" anchor="t"/>
          <a:lstStyle/>
          <a:p>
            <a:pPr marL="0" indent="0" algn="r">
              <a:lnSpc>
                <a:spcPts val="2100"/>
              </a:lnSpc>
              <a:buNone/>
            </a:pPr>
            <a:r>
              <a:rPr lang="en-US" sz="1300" dirty="0">
                <a:solidFill>
                  <a:srgbClr val="096130"/>
                </a:solidFill>
                <a:latin typeface="Aptos" pitchFamily="34" charset="0"/>
                <a:ea typeface="Aptos" pitchFamily="34" charset="-122"/>
                <a:cs typeface="Aptos" pitchFamily="34" charset="-120"/>
              </a:rPr>
              <a:t>Hỗ trợ quản lý từ xa và tích hợp EHR</a:t>
            </a:r>
            <a:endParaRPr lang="en-US" sz="1300" dirty="0"/>
          </a:p>
        </p:txBody>
      </p:sp>
      <p:pic>
        <p:nvPicPr>
          <p:cNvPr id="21" name="Image 8" descr="preencoded.png"/>
          <p:cNvPicPr>
            <a:picLocks noChangeAspect="1"/>
          </p:cNvPicPr>
          <p:nvPr/>
        </p:nvPicPr>
        <p:blipFill>
          <a:blip r:embed="rId11"/>
          <a:stretch>
            <a:fillRect/>
          </a:stretch>
        </p:blipFill>
        <p:spPr>
          <a:xfrm>
            <a:off x="5372933" y="1397318"/>
            <a:ext cx="3884533" cy="3884533"/>
          </a:xfrm>
          <a:prstGeom prst="rect">
            <a:avLst/>
          </a:prstGeom>
        </p:spPr>
      </p:pic>
      <p:pic>
        <p:nvPicPr>
          <p:cNvPr id="22" name="Image 9" descr="preencoded.png"/>
          <p:cNvPicPr>
            <a:picLocks noChangeAspect="1"/>
          </p:cNvPicPr>
          <p:nvPr/>
        </p:nvPicPr>
        <p:blipFill>
          <a:blip r:embed="rId12"/>
          <a:stretch>
            <a:fillRect/>
          </a:stretch>
        </p:blipFill>
        <p:spPr>
          <a:xfrm>
            <a:off x="6090106" y="4013537"/>
            <a:ext cx="250031" cy="250031"/>
          </a:xfrm>
          <a:prstGeom prst="rect">
            <a:avLst/>
          </a:prstGeom>
        </p:spPr>
      </p:pic>
      <p:sp>
        <p:nvSpPr>
          <p:cNvPr id="23" name="Text 11"/>
          <p:cNvSpPr/>
          <p:nvPr/>
        </p:nvSpPr>
        <p:spPr>
          <a:xfrm>
            <a:off x="786527" y="5532477"/>
            <a:ext cx="2507218" cy="313373"/>
          </a:xfrm>
          <a:prstGeom prst="rect">
            <a:avLst/>
          </a:prstGeom>
          <a:noFill/>
          <a:ln/>
        </p:spPr>
        <p:txBody>
          <a:bodyPr wrap="none" lIns="0" tIns="0" rIns="0" bIns="0" rtlCol="0" anchor="t"/>
          <a:lstStyle/>
          <a:p>
            <a:pPr marL="0" indent="0" algn="l">
              <a:lnSpc>
                <a:spcPts val="2450"/>
              </a:lnSpc>
              <a:buNone/>
            </a:pPr>
            <a:r>
              <a:rPr lang="en-US" sz="1950" b="1" dirty="0">
                <a:solidFill>
                  <a:srgbClr val="064D26"/>
                </a:solidFill>
                <a:latin typeface="Alexandria Bold" pitchFamily="34" charset="0"/>
                <a:ea typeface="Alexandria Bold" pitchFamily="34" charset="-122"/>
                <a:cs typeface="Alexandria Bold" pitchFamily="34" charset="-120"/>
              </a:rPr>
              <a:t>Pipeline đề xuất</a:t>
            </a:r>
            <a:endParaRPr lang="en-US" sz="1950" dirty="0"/>
          </a:p>
        </p:txBody>
      </p:sp>
      <p:pic>
        <p:nvPicPr>
          <p:cNvPr id="24" name="Image 10" descr="preencoded.png"/>
          <p:cNvPicPr>
            <a:picLocks noChangeAspect="1"/>
          </p:cNvPicPr>
          <p:nvPr/>
        </p:nvPicPr>
        <p:blipFill>
          <a:blip r:embed="rId13"/>
          <a:stretch>
            <a:fillRect/>
          </a:stretch>
        </p:blipFill>
        <p:spPr>
          <a:xfrm>
            <a:off x="786527" y="6096476"/>
            <a:ext cx="4352449" cy="668536"/>
          </a:xfrm>
          <a:prstGeom prst="rect">
            <a:avLst/>
          </a:prstGeom>
        </p:spPr>
      </p:pic>
      <p:sp>
        <p:nvSpPr>
          <p:cNvPr id="25" name="Text 12"/>
          <p:cNvSpPr/>
          <p:nvPr/>
        </p:nvSpPr>
        <p:spPr>
          <a:xfrm>
            <a:off x="953572" y="6932057"/>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Risk Stratification</a:t>
            </a:r>
            <a:endParaRPr lang="en-US" sz="1600" dirty="0"/>
          </a:p>
        </p:txBody>
      </p:sp>
      <p:sp>
        <p:nvSpPr>
          <p:cNvPr id="26" name="Text 13"/>
          <p:cNvSpPr/>
          <p:nvPr/>
        </p:nvSpPr>
        <p:spPr>
          <a:xfrm>
            <a:off x="953572" y="7293412"/>
            <a:ext cx="4018359" cy="267414"/>
          </a:xfrm>
          <a:prstGeom prst="rect">
            <a:avLst/>
          </a:prstGeom>
          <a:noFill/>
          <a:ln/>
        </p:spPr>
        <p:txBody>
          <a:bodyPr wrap="non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Bảng hỏi sàng lọc</a:t>
            </a:r>
            <a:endParaRPr lang="en-US" sz="1300" dirty="0"/>
          </a:p>
        </p:txBody>
      </p:sp>
      <p:pic>
        <p:nvPicPr>
          <p:cNvPr id="27" name="Image 11" descr="preencoded.png"/>
          <p:cNvPicPr>
            <a:picLocks noChangeAspect="1"/>
          </p:cNvPicPr>
          <p:nvPr/>
        </p:nvPicPr>
        <p:blipFill>
          <a:blip r:embed="rId14"/>
          <a:stretch>
            <a:fillRect/>
          </a:stretch>
        </p:blipFill>
        <p:spPr>
          <a:xfrm>
            <a:off x="5138976" y="6096476"/>
            <a:ext cx="4352449" cy="668536"/>
          </a:xfrm>
          <a:prstGeom prst="rect">
            <a:avLst/>
          </a:prstGeom>
        </p:spPr>
      </p:pic>
      <p:sp>
        <p:nvSpPr>
          <p:cNvPr id="28" name="Text 14"/>
          <p:cNvSpPr/>
          <p:nvPr/>
        </p:nvSpPr>
        <p:spPr>
          <a:xfrm>
            <a:off x="5306020" y="6932057"/>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Test bổ sung</a:t>
            </a:r>
            <a:endParaRPr lang="en-US" sz="1600" dirty="0"/>
          </a:p>
        </p:txBody>
      </p:sp>
      <p:sp>
        <p:nvSpPr>
          <p:cNvPr id="29" name="Text 15"/>
          <p:cNvSpPr/>
          <p:nvPr/>
        </p:nvSpPr>
        <p:spPr>
          <a:xfrm>
            <a:off x="5306020" y="7293412"/>
            <a:ext cx="4018359" cy="267414"/>
          </a:xfrm>
          <a:prstGeom prst="rect">
            <a:avLst/>
          </a:prstGeom>
          <a:noFill/>
          <a:ln/>
        </p:spPr>
        <p:txBody>
          <a:bodyPr wrap="non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Oximetry/HSAT</a:t>
            </a:r>
            <a:endParaRPr lang="en-US" sz="1300" dirty="0"/>
          </a:p>
        </p:txBody>
      </p:sp>
      <p:pic>
        <p:nvPicPr>
          <p:cNvPr id="30" name="Image 12" descr="preencoded.png"/>
          <p:cNvPicPr>
            <a:picLocks noChangeAspect="1"/>
          </p:cNvPicPr>
          <p:nvPr/>
        </p:nvPicPr>
        <p:blipFill>
          <a:blip r:embed="rId15"/>
          <a:stretch>
            <a:fillRect/>
          </a:stretch>
        </p:blipFill>
        <p:spPr>
          <a:xfrm>
            <a:off x="9491424" y="6096476"/>
            <a:ext cx="4352449" cy="668536"/>
          </a:xfrm>
          <a:prstGeom prst="rect">
            <a:avLst/>
          </a:prstGeom>
        </p:spPr>
      </p:pic>
      <p:sp>
        <p:nvSpPr>
          <p:cNvPr id="31" name="Text 16"/>
          <p:cNvSpPr/>
          <p:nvPr/>
        </p:nvSpPr>
        <p:spPr>
          <a:xfrm>
            <a:off x="9658469" y="6932057"/>
            <a:ext cx="2089428" cy="261104"/>
          </a:xfrm>
          <a:prstGeom prst="rect">
            <a:avLst/>
          </a:prstGeom>
          <a:noFill/>
          <a:ln/>
        </p:spPr>
        <p:txBody>
          <a:bodyPr wrap="none" lIns="0" tIns="0" rIns="0" bIns="0" rtlCol="0" anchor="t"/>
          <a:lstStyle/>
          <a:p>
            <a:pPr marL="0" indent="0" algn="l">
              <a:lnSpc>
                <a:spcPts val="2050"/>
              </a:lnSpc>
              <a:buNone/>
            </a:pPr>
            <a:r>
              <a:rPr lang="en-US" sz="1600" b="1" dirty="0">
                <a:solidFill>
                  <a:srgbClr val="096130"/>
                </a:solidFill>
                <a:latin typeface="Alexandria Bold" pitchFamily="34" charset="0"/>
                <a:ea typeface="Alexandria Bold" pitchFamily="34" charset="-122"/>
                <a:cs typeface="Alexandria Bold" pitchFamily="34" charset="-120"/>
              </a:rPr>
              <a:t>Xác nhận</a:t>
            </a:r>
            <a:endParaRPr lang="en-US" sz="1600" dirty="0"/>
          </a:p>
        </p:txBody>
      </p:sp>
      <p:sp>
        <p:nvSpPr>
          <p:cNvPr id="32" name="Text 17"/>
          <p:cNvSpPr/>
          <p:nvPr/>
        </p:nvSpPr>
        <p:spPr>
          <a:xfrm>
            <a:off x="9658469" y="7293412"/>
            <a:ext cx="4018359" cy="267414"/>
          </a:xfrm>
          <a:prstGeom prst="rect">
            <a:avLst/>
          </a:prstGeom>
          <a:noFill/>
          <a:ln/>
        </p:spPr>
        <p:txBody>
          <a:bodyPr wrap="none" lIns="0" tIns="0" rIns="0" bIns="0" rtlCol="0" anchor="t"/>
          <a:lstStyle/>
          <a:p>
            <a:pPr marL="0" indent="0" algn="l">
              <a:lnSpc>
                <a:spcPts val="2100"/>
              </a:lnSpc>
              <a:buNone/>
            </a:pPr>
            <a:r>
              <a:rPr lang="en-US" sz="1300" dirty="0">
                <a:solidFill>
                  <a:srgbClr val="096130"/>
                </a:solidFill>
                <a:latin typeface="Aptos" pitchFamily="34" charset="0"/>
                <a:ea typeface="Aptos" pitchFamily="34" charset="-122"/>
                <a:cs typeface="Aptos" pitchFamily="34" charset="-120"/>
              </a:rPr>
              <a:t>PSG nếu cần</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TotalTime>
  <Words>6065</Words>
  <Application>Microsoft Macintosh PowerPoint</Application>
  <PresentationFormat>Custom</PresentationFormat>
  <Paragraphs>692</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Alexandria Bold</vt:lpstr>
      <vt:lpstr>Aptos</vt:lpstr>
      <vt:lpstr>Alexandria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Linh Tran</cp:lastModifiedBy>
  <cp:revision>2</cp:revision>
  <dcterms:created xsi:type="dcterms:W3CDTF">2025-09-14T16:09:36Z</dcterms:created>
  <dcterms:modified xsi:type="dcterms:W3CDTF">2025-09-15T07:24:29Z</dcterms:modified>
</cp:coreProperties>
</file>